
<file path=[Content_Types].xml><?xml version="1.0" encoding="utf-8"?>
<Types xmlns="http://schemas.openxmlformats.org/package/2006/content-types">
  <Default Extension="rels" ContentType="application/vnd.openxmlformats-package.relationships+xml"/>
  <Default Extension="xml" ContentType="application/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6.xml" ContentType="application/vnd.openxmlformats-officedocument.presentationml.slideLayout+xml"/>
  <Override PartName="/ppt/slideLayouts/slideLayout2.xml" ContentType="application/vnd.openxmlformats-officedocument.presentationml.slideLayout+xml"/>
  <Override PartName="/ppt/slideLayouts/slideLayout5.xml" ContentType="application/vnd.openxmlformats-officedocument.presentationml.slideLayout+xml"/>
  <Override PartName="/ppt/slideLayouts/slideLayout4.xml" ContentType="application/vnd.openxmlformats-officedocument.presentationml.slideLayout+xml"/>
  <Override PartName="/ppt/notesSlides/notesSlide7.xml" ContentType="application/vnd.openxmlformats-officedocument.presentationml.notesSlide+xml"/>
  <Override PartName="/ppt/notesSlides/notesSlide2.xml" ContentType="application/vnd.openxmlformats-officedocument.presentationml.notesSlide+xml"/>
  <Override PartName="/ppt/notesSlides/notesSlide4.xml" ContentType="application/vnd.openxmlformats-officedocument.presentationml.notesSlide+xml"/>
  <Override PartName="/ppt/notesSlides/notesSlide1.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9.xml" ContentType="application/vnd.openxmlformats-officedocument.presentationml.notesSlide+xml"/>
  <Override PartName="/ppt/notesSlides/notesSlide8.xml" ContentType="application/vnd.openxmlformats-officedocument.presentationml.notesSlide+xml"/>
  <Override PartName="/ppt/notesSlides/notesSlide3.xml" ContentType="application/vnd.openxmlformats-officedocument.presentationml.notesSlide+xml"/>
  <Override PartName="/ppt/notesMasters/notesMaster1.xml" ContentType="application/vnd.openxmlformats-officedocument.presentationml.notesMaster+xml"/>
  <Override PartName="/ppt/presentation.xml" ContentType="application/vnd.openxmlformats-officedocument.presentationml.presentation.main+xml"/>
  <Override PartName="/ppt/presProps.xml" ContentType="application/vnd.openxmlformats-officedocument.presentationml.presProps+xml"/>
  <Override PartName="/ppt/theme/theme3.xml" ContentType="application/vnd.openxmlformats-officedocument.theme+xml"/>
  <Override PartName="/ppt/theme/theme2.xml" ContentType="application/vnd.openxmlformats-officedocument.theme+xml"/>
  <Override PartName="/ppt/theme/theme1.xml" ContentType="application/vnd.openxmlformats-officedocument.theme+xml"/>
  <Override PartName="/ppt/slideMasters/slideMaster1.xml" ContentType="application/vnd.openxmlformats-officedocument.presentationml.slideMaster+xml"/>
  <Override PartName="/ppt/slides/slide7.xml" ContentType="application/vnd.openxmlformats-officedocument.presentationml.slide+xml"/>
  <Override PartName="/ppt/slides/slide1.xml" ContentType="application/vnd.openxmlformats-officedocument.presentationml.slide+xml"/>
  <Override PartName="/ppt/slides/slide8.xml" ContentType="application/vnd.openxmlformats-officedocument.presentationml.slide+xml"/>
  <Override PartName="/ppt/slides/slide4.xml" ContentType="application/vnd.openxmlformats-officedocument.presentationml.slide+xml"/>
  <Override PartName="/ppt/slides/slide2.xml" ContentType="application/vnd.openxmlformats-officedocument.presentationml.slide+xml"/>
  <Override PartName="/ppt/slides/slide9.xml" ContentType="application/vnd.openxmlformats-officedocument.presentationml.slide+xml"/>
  <Override PartName="/ppt/slides/slide6.xml" ContentType="application/vnd.openxmlformats-officedocument.presentationml.slide+xml"/>
  <Override PartName="/ppt/slides/slide5.xml" ContentType="application/vnd.openxmlformats-officedocument.presentationml.slide+xml"/>
  <Override PartName="/ppt/slides/slide3.xml" ContentType="application/vnd.openxmlformats-officedocument.presentationml.slide+xml"/>
  <Override PartName="/ppt/tableStyles.xml" ContentType="application/vnd.openxmlformats-officedocument.presentationml.tableStyles+xml"/>
</Types>
</file>

<file path=_rels/.rels><?xml version="1.0" encoding="UTF-8" standalone="yes"?><Relationships xmlns="http://schemas.openxmlformats.org/package/2006/relationships"><Relationship Target="ppt/presentation.xml" Type="http://schemas.openxmlformats.org/officeDocument/2006/relationships/officeDocument" Id="rId1"/></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aveSubsetFonts="1" autoCompressPictures="0" strictFirstAndLastChars="0">
  <p:sldMasterIdLst>
    <p:sldMasterId id="2147483654"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Lst>
  <p:sldSz cy="5143500" cx="9144000"/>
  <p:notesSz cy="9144000" cx="6858000"/>
  <p:defaultText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tableStyles.xml><?xml version="1.0" encoding="utf-8"?>
<a:tblStyleLst xmlns:a="http://schemas.openxmlformats.org/drawingml/2006/main" xmlns:r="http://schemas.openxmlformats.org/officeDocument/2006/relationships" def="{90651C3A-4460-11DB-9652-00E08161165F}"/>
</file>

<file path=ppt/_rels/presentation.xml.rels><?xml version="1.0" encoding="UTF-8" standalone="yes"?><Relationships xmlns="http://schemas.openxmlformats.org/package/2006/relationships"><Relationship Target="slides/slide9.xml" Type="http://schemas.openxmlformats.org/officeDocument/2006/relationships/slide" Id="rId14"/><Relationship Target="presProps.xml" Type="http://schemas.openxmlformats.org/officeDocument/2006/relationships/presProps" Id="rId2"/><Relationship Target="slides/slide7.xml" Type="http://schemas.openxmlformats.org/officeDocument/2006/relationships/slide" Id="rId12"/><Relationship Target="slides/slide8.xml" Type="http://schemas.openxmlformats.org/officeDocument/2006/relationships/slide" Id="rId13"/><Relationship Target="theme/theme1.xml" Type="http://schemas.openxmlformats.org/officeDocument/2006/relationships/theme" Id="rId1"/><Relationship Target="slideMasters/slideMaster1.xml" Type="http://schemas.openxmlformats.org/officeDocument/2006/relationships/slideMaster" Id="rId4"/><Relationship Target="slides/slide5.xml" Type="http://schemas.openxmlformats.org/officeDocument/2006/relationships/slide" Id="rId10"/><Relationship Target="tableStyles.xml" Type="http://schemas.openxmlformats.org/officeDocument/2006/relationships/tableStyles" Id="rId3"/><Relationship Target="slides/slide6.xml" Type="http://schemas.openxmlformats.org/officeDocument/2006/relationships/slide" Id="rId11"/><Relationship Target="slides/slide4.xml" Type="http://schemas.openxmlformats.org/officeDocument/2006/relationships/slide" Id="rId9"/><Relationship Target="slides/slide1.xml" Type="http://schemas.openxmlformats.org/officeDocument/2006/relationships/slide" Id="rId6"/><Relationship Target="notesMasters/notesMaster1.xml" Type="http://schemas.openxmlformats.org/officeDocument/2006/relationships/notesMaster" Id="rId5"/><Relationship Target="slides/slide3.xml" Type="http://schemas.openxmlformats.org/officeDocument/2006/relationships/slide" Id="rId8"/><Relationship Target="slides/slide2.xml" Type="http://schemas.openxmlformats.org/officeDocument/2006/relationships/slide" Id="rId7"/></Relationships>
</file>

<file path=ppt/notesMasters/_rels/notesMaster1.xml.rels><?xml version="1.0" encoding="UTF-8" standalone="yes"?><Relationships xmlns="http://schemas.openxmlformats.org/package/2006/relationships"><Relationship Target="../theme/theme2.xml" Type="http://schemas.openxmlformats.org/officeDocument/2006/relationships/theme" Id="rId1"/></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 name="Shape 1"/>
        <p:cNvGrpSpPr/>
        <p:nvPr/>
      </p:nvGrpSpPr>
      <p:grpSpPr>
        <a:xfrm>
          <a:off y="0" x="0"/>
          <a:ext cy="0" cx="0"/>
          <a:chOff y="0" x="0"/>
          <a:chExt cy="0" cx="0"/>
        </a:xfrm>
      </p:grpSpPr>
      <p:sp>
        <p:nvSpPr>
          <p:cNvPr id="2" name="Shape 2"/>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3" name="Shape 3"/>
          <p:cNvSpPr txBox="1"/>
          <p:nvPr>
            <p:ph idx="1" type="body"/>
          </p:nvPr>
        </p:nvSpPr>
        <p:spPr>
          <a:xfrm>
            <a:off y="4343400" x="685800"/>
            <a:ext cy="4114800" cx="5486399"/>
          </a:xfrm>
          <a:prstGeom prst="rect">
            <a:avLst/>
          </a:prstGeom>
          <a:noFill/>
          <a:ln>
            <a:noFill/>
          </a:ln>
        </p:spPr>
        <p:txBody>
          <a:bodyPr bIns="91425" rIns="91425" lIns="91425" t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p:txBody>
      </p:sp>
    </p:spTree>
  </p:cSld>
  <p:clrMap accent2="accent2" accent3="accent3" accent4="accent4" accent5="accent5" accent6="accent6" hlink="hlink" tx2="lt2" tx1="dk1" bg2="dk2" bg1="lt1" folHlink="folHlink" accent1="accent1"/>
</p:notesMaster>
</file>

<file path=ppt/notesSlides/_rels/notesSlide1.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2.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3.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4.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5.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6.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7.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8.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9.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32" name="Shape 32"/>
        <p:cNvGrpSpPr/>
        <p:nvPr/>
      </p:nvGrpSpPr>
      <p:grpSpPr>
        <a:xfrm>
          <a:off y="0" x="0"/>
          <a:ext cy="0" cx="0"/>
          <a:chOff y="0" x="0"/>
          <a:chExt cy="0" cx="0"/>
        </a:xfrm>
      </p:grpSpPr>
      <p:sp>
        <p:nvSpPr>
          <p:cNvPr id="33" name="Shape 33"/>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34" name="Shape 34"/>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38" name="Shape 38"/>
        <p:cNvGrpSpPr/>
        <p:nvPr/>
      </p:nvGrpSpPr>
      <p:grpSpPr>
        <a:xfrm>
          <a:off y="0" x="0"/>
          <a:ext cy="0" cx="0"/>
          <a:chOff y="0" x="0"/>
          <a:chExt cy="0" cx="0"/>
        </a:xfrm>
      </p:grpSpPr>
      <p:sp>
        <p:nvSpPr>
          <p:cNvPr id="39" name="Shape 39"/>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40" name="Shape 40"/>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44" name="Shape 44"/>
        <p:cNvGrpSpPr/>
        <p:nvPr/>
      </p:nvGrpSpPr>
      <p:grpSpPr>
        <a:xfrm>
          <a:off y="0" x="0"/>
          <a:ext cy="0" cx="0"/>
          <a:chOff y="0" x="0"/>
          <a:chExt cy="0" cx="0"/>
        </a:xfrm>
      </p:grpSpPr>
      <p:sp>
        <p:nvSpPr>
          <p:cNvPr id="45" name="Shape 45"/>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46" name="Shape 46"/>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51" name="Shape 51"/>
        <p:cNvGrpSpPr/>
        <p:nvPr/>
      </p:nvGrpSpPr>
      <p:grpSpPr>
        <a:xfrm>
          <a:off y="0" x="0"/>
          <a:ext cy="0" cx="0"/>
          <a:chOff y="0" x="0"/>
          <a:chExt cy="0" cx="0"/>
        </a:xfrm>
      </p:grpSpPr>
      <p:sp>
        <p:nvSpPr>
          <p:cNvPr id="52" name="Shape 52"/>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53" name="Shape 53"/>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58" name="Shape 58"/>
        <p:cNvGrpSpPr/>
        <p:nvPr/>
      </p:nvGrpSpPr>
      <p:grpSpPr>
        <a:xfrm>
          <a:off y="0" x="0"/>
          <a:ext cy="0" cx="0"/>
          <a:chOff y="0" x="0"/>
          <a:chExt cy="0" cx="0"/>
        </a:xfrm>
      </p:grpSpPr>
      <p:sp>
        <p:nvSpPr>
          <p:cNvPr id="59" name="Shape 59"/>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60" name="Shape 60"/>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64" name="Shape 64"/>
        <p:cNvGrpSpPr/>
        <p:nvPr/>
      </p:nvGrpSpPr>
      <p:grpSpPr>
        <a:xfrm>
          <a:off y="0" x="0"/>
          <a:ext cy="0" cx="0"/>
          <a:chOff y="0" x="0"/>
          <a:chExt cy="0" cx="0"/>
        </a:xfrm>
      </p:grpSpPr>
      <p:sp>
        <p:nvSpPr>
          <p:cNvPr id="65" name="Shape 65"/>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66" name="Shape 66"/>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72" name="Shape 72"/>
        <p:cNvGrpSpPr/>
        <p:nvPr/>
      </p:nvGrpSpPr>
      <p:grpSpPr>
        <a:xfrm>
          <a:off y="0" x="0"/>
          <a:ext cy="0" cx="0"/>
          <a:chOff y="0" x="0"/>
          <a:chExt cy="0" cx="0"/>
        </a:xfrm>
      </p:grpSpPr>
      <p:sp>
        <p:nvSpPr>
          <p:cNvPr id="73" name="Shape 73"/>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74" name="Shape 74"/>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80" name="Shape 80"/>
        <p:cNvGrpSpPr/>
        <p:nvPr/>
      </p:nvGrpSpPr>
      <p:grpSpPr>
        <a:xfrm>
          <a:off y="0" x="0"/>
          <a:ext cy="0" cx="0"/>
          <a:chOff y="0" x="0"/>
          <a:chExt cy="0" cx="0"/>
        </a:xfrm>
      </p:grpSpPr>
      <p:sp>
        <p:nvSpPr>
          <p:cNvPr id="81" name="Shape 81"/>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82" name="Shape 82"/>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86" name="Shape 86"/>
        <p:cNvGrpSpPr/>
        <p:nvPr/>
      </p:nvGrpSpPr>
      <p:grpSpPr>
        <a:xfrm>
          <a:off y="0" x="0"/>
          <a:ext cy="0" cx="0"/>
          <a:chOff y="0" x="0"/>
          <a:chExt cy="0" cx="0"/>
        </a:xfrm>
      </p:grpSpPr>
      <p:sp>
        <p:nvSpPr>
          <p:cNvPr id="87" name="Shape 87"/>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88" name="Shape 88"/>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2.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3.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4.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5.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6.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spTree>
      <p:nvGrpSpPr>
        <p:cNvPr id="8" name="Shape 8"/>
        <p:cNvGrpSpPr/>
        <p:nvPr/>
      </p:nvGrpSpPr>
      <p:grpSpPr>
        <a:xfrm>
          <a:off y="0" x="0"/>
          <a:ext cy="0" cx="0"/>
          <a:chOff y="0" x="0"/>
          <a:chExt cy="0" cx="0"/>
        </a:xfrm>
      </p:grpSpPr>
      <p:sp>
        <p:nvSpPr>
          <p:cNvPr id="9" name="Shape 9"/>
          <p:cNvSpPr txBox="1"/>
          <p:nvPr>
            <p:ph idx="1" type="subTitle"/>
          </p:nvPr>
        </p:nvSpPr>
        <p:spPr>
          <a:xfrm>
            <a:off y="2840053" x="685800"/>
            <a:ext cy="784799" cx="7772400"/>
          </a:xfrm>
          <a:prstGeom prst="rect">
            <a:avLst/>
          </a:prstGeom>
        </p:spPr>
        <p:txBody>
          <a:bodyPr bIns="91425" rIns="91425" lIns="91425" tIns="91425" anchor="t" anchorCtr="0"/>
          <a:lstStyle>
            <a:lvl1pPr algn="ctr">
              <a:spcBef>
                <a:spcPts val="0"/>
              </a:spcBef>
              <a:buClr>
                <a:schemeClr val="lt2"/>
              </a:buClr>
              <a:buNone/>
              <a:defRPr>
                <a:solidFill>
                  <a:schemeClr val="lt2"/>
                </a:solidFill>
              </a:defRPr>
            </a:lvl1pPr>
            <a:lvl2pPr algn="ctr">
              <a:spcBef>
                <a:spcPts val="0"/>
              </a:spcBef>
              <a:buClr>
                <a:schemeClr val="lt2"/>
              </a:buClr>
              <a:buSzPct val="100000"/>
              <a:buNone/>
              <a:defRPr sz="3000">
                <a:solidFill>
                  <a:schemeClr val="lt2"/>
                </a:solidFill>
              </a:defRPr>
            </a:lvl2pPr>
            <a:lvl3pPr algn="ctr">
              <a:spcBef>
                <a:spcPts val="0"/>
              </a:spcBef>
              <a:buClr>
                <a:schemeClr val="lt2"/>
              </a:buClr>
              <a:buSzPct val="100000"/>
              <a:buNone/>
              <a:defRPr sz="3000">
                <a:solidFill>
                  <a:schemeClr val="lt2"/>
                </a:solidFill>
              </a:defRPr>
            </a:lvl3pPr>
            <a:lvl4pPr algn="ctr">
              <a:spcBef>
                <a:spcPts val="0"/>
              </a:spcBef>
              <a:buClr>
                <a:schemeClr val="lt2"/>
              </a:buClr>
              <a:buSzPct val="100000"/>
              <a:buNone/>
              <a:defRPr sz="3000">
                <a:solidFill>
                  <a:schemeClr val="lt2"/>
                </a:solidFill>
              </a:defRPr>
            </a:lvl4pPr>
            <a:lvl5pPr algn="ctr">
              <a:spcBef>
                <a:spcPts val="0"/>
              </a:spcBef>
              <a:buClr>
                <a:schemeClr val="lt2"/>
              </a:buClr>
              <a:buSzPct val="100000"/>
              <a:buNone/>
              <a:defRPr sz="3000">
                <a:solidFill>
                  <a:schemeClr val="lt2"/>
                </a:solidFill>
              </a:defRPr>
            </a:lvl5pPr>
            <a:lvl6pPr algn="ctr">
              <a:spcBef>
                <a:spcPts val="0"/>
              </a:spcBef>
              <a:buClr>
                <a:schemeClr val="lt2"/>
              </a:buClr>
              <a:buSzPct val="100000"/>
              <a:buNone/>
              <a:defRPr sz="3000">
                <a:solidFill>
                  <a:schemeClr val="lt2"/>
                </a:solidFill>
              </a:defRPr>
            </a:lvl6pPr>
            <a:lvl7pPr algn="ctr">
              <a:spcBef>
                <a:spcPts val="0"/>
              </a:spcBef>
              <a:buClr>
                <a:schemeClr val="lt2"/>
              </a:buClr>
              <a:buSzPct val="100000"/>
              <a:buNone/>
              <a:defRPr sz="3000">
                <a:solidFill>
                  <a:schemeClr val="lt2"/>
                </a:solidFill>
              </a:defRPr>
            </a:lvl7pPr>
            <a:lvl8pPr algn="ctr">
              <a:spcBef>
                <a:spcPts val="0"/>
              </a:spcBef>
              <a:buClr>
                <a:schemeClr val="lt2"/>
              </a:buClr>
              <a:buSzPct val="100000"/>
              <a:buNone/>
              <a:defRPr sz="3000">
                <a:solidFill>
                  <a:schemeClr val="lt2"/>
                </a:solidFill>
              </a:defRPr>
            </a:lvl8pPr>
            <a:lvl9pPr algn="ctr">
              <a:spcBef>
                <a:spcPts val="0"/>
              </a:spcBef>
              <a:buClr>
                <a:schemeClr val="lt2"/>
              </a:buClr>
              <a:buSzPct val="100000"/>
              <a:buNone/>
              <a:defRPr sz="3000">
                <a:solidFill>
                  <a:schemeClr val="lt2"/>
                </a:solidFill>
              </a:defRPr>
            </a:lvl9pPr>
          </a:lstStyle>
          <a:p/>
        </p:txBody>
      </p:sp>
      <p:sp>
        <p:nvSpPr>
          <p:cNvPr id="10" name="Shape 10"/>
          <p:cNvSpPr txBox="1"/>
          <p:nvPr>
            <p:ph type="ctrTitle"/>
          </p:nvPr>
        </p:nvSpPr>
        <p:spPr>
          <a:xfrm>
            <a:off y="1583342" x="685800"/>
            <a:ext cy="1159799" cx="7772400"/>
          </a:xfrm>
          <a:prstGeom prst="rect">
            <a:avLst/>
          </a:prstGeom>
        </p:spPr>
        <p:txBody>
          <a:bodyPr bIns="91425" rIns="91425" lIns="91425" tIns="91425" anchor="b" anchorCtr="0"/>
          <a:lstStyle>
            <a:lvl1pPr algn="ctr">
              <a:spcBef>
                <a:spcPts val="0"/>
              </a:spcBef>
              <a:buSzPct val="100000"/>
              <a:defRPr sz="4800"/>
            </a:lvl1pPr>
            <a:lvl2pPr algn="ctr">
              <a:spcBef>
                <a:spcPts val="0"/>
              </a:spcBef>
              <a:buSzPct val="100000"/>
              <a:defRPr sz="4800"/>
            </a:lvl2pPr>
            <a:lvl3pPr algn="ctr">
              <a:spcBef>
                <a:spcPts val="0"/>
              </a:spcBef>
              <a:buSzPct val="100000"/>
              <a:defRPr sz="4800"/>
            </a:lvl3pPr>
            <a:lvl4pPr algn="ctr">
              <a:spcBef>
                <a:spcPts val="0"/>
              </a:spcBef>
              <a:buSzPct val="100000"/>
              <a:defRPr sz="4800"/>
            </a:lvl4pPr>
            <a:lvl5pPr algn="ctr">
              <a:spcBef>
                <a:spcPts val="0"/>
              </a:spcBef>
              <a:buSzPct val="100000"/>
              <a:defRPr sz="4800"/>
            </a:lvl5pPr>
            <a:lvl6pPr algn="ctr">
              <a:spcBef>
                <a:spcPts val="0"/>
              </a:spcBef>
              <a:buSzPct val="100000"/>
              <a:defRPr sz="4800"/>
            </a:lvl6pPr>
            <a:lvl7pPr algn="ctr">
              <a:spcBef>
                <a:spcPts val="0"/>
              </a:spcBef>
              <a:buSzPct val="100000"/>
              <a:defRPr sz="4800"/>
            </a:lvl7pPr>
            <a:lvl8pPr algn="ctr">
              <a:spcBef>
                <a:spcPts val="0"/>
              </a:spcBef>
              <a:buSzPct val="100000"/>
              <a:defRPr sz="4800"/>
            </a:lvl8pPr>
            <a:lvl9pPr algn="ctr">
              <a:spcBef>
                <a:spcPts val="0"/>
              </a:spcBef>
              <a:buSzPct val="100000"/>
              <a:defRPr sz="4800"/>
            </a:lvl9pPr>
          </a:lstStyle>
          <a:p/>
        </p:txBody>
      </p:sp>
      <p:sp>
        <p:nvSpPr>
          <p:cNvPr id="11" name="Shape 11"/>
          <p:cNvSpPr txBox="1"/>
          <p:nvPr>
            <p:ph idx="12" type="sldNum"/>
          </p:nvPr>
        </p:nvSpPr>
        <p:spPr>
          <a:xfrm>
            <a:off y="4749850" x="8556791"/>
            <a:ext cy="393600"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12" name="Shape 12"/>
        <p:cNvGrpSpPr/>
        <p:nvPr/>
      </p:nvGrpSpPr>
      <p:grpSpPr>
        <a:xfrm>
          <a:off y="0" x="0"/>
          <a:ext cy="0" cx="0"/>
          <a:chOff y="0" x="0"/>
          <a:chExt cy="0" cx="0"/>
        </a:xfrm>
      </p:grpSpPr>
      <p:sp>
        <p:nvSpPr>
          <p:cNvPr id="13" name="Shape 13"/>
          <p:cNvSpPr txBox="1"/>
          <p:nvPr>
            <p:ph type="title"/>
          </p:nvPr>
        </p:nvSpPr>
        <p:spPr>
          <a:xfrm>
            <a:off y="205978" x="457200"/>
            <a:ext cy="857400" cx="8229600"/>
          </a:xfrm>
          <a:prstGeom prst="rect">
            <a:avLst/>
          </a:prstGeom>
        </p:spPr>
        <p:txBody>
          <a:bodyPr bIns="91425" rIns="91425" lIns="91425" t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4" name="Shape 14"/>
          <p:cNvSpPr txBox="1"/>
          <p:nvPr>
            <p:ph idx="1" type="body"/>
          </p:nvPr>
        </p:nvSpPr>
        <p:spPr>
          <a:xfrm>
            <a:off y="1200150" x="457200"/>
            <a:ext cy="3725699" cx="8229600"/>
          </a:xfrm>
          <a:prstGeom prst="rect">
            <a:avLst/>
          </a:prstGeom>
        </p:spPr>
        <p:txBody>
          <a:bodyPr bIns="91425" rIns="91425" lIns="91425" t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5" name="Shape 15"/>
          <p:cNvSpPr txBox="1"/>
          <p:nvPr>
            <p:ph idx="12" type="sldNum"/>
          </p:nvPr>
        </p:nvSpPr>
        <p:spPr>
          <a:xfrm>
            <a:off y="4749850" x="8556791"/>
            <a:ext cy="393600"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16" name="Shape 16"/>
        <p:cNvGrpSpPr/>
        <p:nvPr/>
      </p:nvGrpSpPr>
      <p:grpSpPr>
        <a:xfrm>
          <a:off y="0" x="0"/>
          <a:ext cy="0" cx="0"/>
          <a:chOff y="0" x="0"/>
          <a:chExt cy="0" cx="0"/>
        </a:xfrm>
      </p:grpSpPr>
      <p:sp>
        <p:nvSpPr>
          <p:cNvPr id="17" name="Shape 17"/>
          <p:cNvSpPr txBox="1"/>
          <p:nvPr>
            <p:ph type="title"/>
          </p:nvPr>
        </p:nvSpPr>
        <p:spPr>
          <a:xfrm>
            <a:off y="205978" x="457200"/>
            <a:ext cy="857400" cx="8229600"/>
          </a:xfrm>
          <a:prstGeom prst="rect">
            <a:avLst/>
          </a:prstGeom>
        </p:spPr>
        <p:txBody>
          <a:bodyPr bIns="91425" rIns="91425" lIns="91425" t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8" name="Shape 18"/>
          <p:cNvSpPr txBox="1"/>
          <p:nvPr>
            <p:ph idx="1" type="body"/>
          </p:nvPr>
        </p:nvSpPr>
        <p:spPr>
          <a:xfrm>
            <a:off y="1200150" x="457200"/>
            <a:ext cy="3725699" cx="3994500"/>
          </a:xfrm>
          <a:prstGeom prst="rect">
            <a:avLst/>
          </a:prstGeom>
        </p:spPr>
        <p:txBody>
          <a:bodyPr bIns="91425" rIns="91425" lIns="91425" t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9" name="Shape 19"/>
          <p:cNvSpPr txBox="1"/>
          <p:nvPr>
            <p:ph idx="2" type="body"/>
          </p:nvPr>
        </p:nvSpPr>
        <p:spPr>
          <a:xfrm>
            <a:off y="1200150" x="4692273"/>
            <a:ext cy="3725699" cx="3994500"/>
          </a:xfrm>
          <a:prstGeom prst="rect">
            <a:avLst/>
          </a:prstGeom>
        </p:spPr>
        <p:txBody>
          <a:bodyPr bIns="91425" rIns="91425" lIns="91425" t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20" name="Shape 20"/>
          <p:cNvSpPr txBox="1"/>
          <p:nvPr>
            <p:ph idx="12" type="sldNum"/>
          </p:nvPr>
        </p:nvSpPr>
        <p:spPr>
          <a:xfrm>
            <a:off y="4749850" x="8556791"/>
            <a:ext cy="393600"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21" name="Shape 21"/>
        <p:cNvGrpSpPr/>
        <p:nvPr/>
      </p:nvGrpSpPr>
      <p:grpSpPr>
        <a:xfrm>
          <a:off y="0" x="0"/>
          <a:ext cy="0" cx="0"/>
          <a:chOff y="0" x="0"/>
          <a:chExt cy="0" cx="0"/>
        </a:xfrm>
      </p:grpSpPr>
      <p:sp>
        <p:nvSpPr>
          <p:cNvPr id="22" name="Shape 22"/>
          <p:cNvSpPr txBox="1"/>
          <p:nvPr>
            <p:ph type="title"/>
          </p:nvPr>
        </p:nvSpPr>
        <p:spPr>
          <a:xfrm>
            <a:off y="205978" x="457200"/>
            <a:ext cy="857400" cx="8229600"/>
          </a:xfrm>
          <a:prstGeom prst="rect">
            <a:avLst/>
          </a:prstGeom>
        </p:spPr>
        <p:txBody>
          <a:bodyPr bIns="91425" rIns="91425" lIns="91425" t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23" name="Shape 23"/>
          <p:cNvSpPr txBox="1"/>
          <p:nvPr>
            <p:ph idx="12" type="sldNum"/>
          </p:nvPr>
        </p:nvSpPr>
        <p:spPr>
          <a:xfrm>
            <a:off y="4749850" x="8556791"/>
            <a:ext cy="393600"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24" name="Shape 24"/>
        <p:cNvGrpSpPr/>
        <p:nvPr/>
      </p:nvGrpSpPr>
      <p:grpSpPr>
        <a:xfrm>
          <a:off y="0" x="0"/>
          <a:ext cy="0" cx="0"/>
          <a:chOff y="0" x="0"/>
          <a:chExt cy="0" cx="0"/>
        </a:xfrm>
      </p:grpSpPr>
      <p:sp>
        <p:nvSpPr>
          <p:cNvPr id="25" name="Shape 25"/>
          <p:cNvSpPr txBox="1"/>
          <p:nvPr>
            <p:ph idx="1" type="body"/>
          </p:nvPr>
        </p:nvSpPr>
        <p:spPr>
          <a:xfrm>
            <a:off y="4406309" x="457200"/>
            <a:ext cy="519599" cx="8229600"/>
          </a:xfrm>
          <a:prstGeom prst="rect">
            <a:avLst/>
          </a:prstGeom>
        </p:spPr>
        <p:txBody>
          <a:bodyPr bIns="91425" rIns="91425" lIns="91425" tIns="91425" anchor="t" anchorCtr="0"/>
          <a:lstStyle>
            <a:lvl1pPr algn="ctr">
              <a:spcBef>
                <a:spcPts val="0"/>
              </a:spcBef>
              <a:buSzPct val="100000"/>
              <a:buNone/>
              <a:defRPr sz="1800"/>
            </a:lvl1pPr>
          </a:lstStyle>
          <a:p/>
        </p:txBody>
      </p:sp>
      <p:sp>
        <p:nvSpPr>
          <p:cNvPr id="26" name="Shape 26"/>
          <p:cNvSpPr txBox="1"/>
          <p:nvPr>
            <p:ph idx="12" type="sldNum"/>
          </p:nvPr>
        </p:nvSpPr>
        <p:spPr>
          <a:xfrm>
            <a:off y="4749850" x="8556791"/>
            <a:ext cy="393600"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spTree>
      <p:nvGrpSpPr>
        <p:cNvPr id="27" name="Shape 27"/>
        <p:cNvGrpSpPr/>
        <p:nvPr/>
      </p:nvGrpSpPr>
      <p:grpSpPr>
        <a:xfrm>
          <a:off y="0" x="0"/>
          <a:ext cy="0" cx="0"/>
          <a:chOff y="0" x="0"/>
          <a:chExt cy="0" cx="0"/>
        </a:xfrm>
      </p:grpSpPr>
      <p:sp>
        <p:nvSpPr>
          <p:cNvPr id="28" name="Shape 28"/>
          <p:cNvSpPr txBox="1"/>
          <p:nvPr>
            <p:ph idx="12" type="sldNum"/>
          </p:nvPr>
        </p:nvSpPr>
        <p:spPr>
          <a:xfrm>
            <a:off y="4749850" x="8556791"/>
            <a:ext cy="393600"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Masters/_rels/slideMaster1.xml.rels><?xml version="1.0" encoding="UTF-8" standalone="yes"?><Relationships xmlns="http://schemas.openxmlformats.org/package/2006/relationships"><Relationship Target="../slideLayouts/slideLayout2.xml" Type="http://schemas.openxmlformats.org/officeDocument/2006/relationships/slideLayout" Id="rId2"/><Relationship Target="../slideLayouts/slideLayout1.xml" Type="http://schemas.openxmlformats.org/officeDocument/2006/relationships/slideLayout" Id="rId1"/><Relationship Target="../slideLayouts/slideLayout4.xml" Type="http://schemas.openxmlformats.org/officeDocument/2006/relationships/slideLayout" Id="rId4"/><Relationship Target="../slideLayouts/slideLayout3.xml" Type="http://schemas.openxmlformats.org/officeDocument/2006/relationships/slideLayout" Id="rId3"/><Relationship Target="../slideLayouts/slideLayout6.xml" Type="http://schemas.openxmlformats.org/officeDocument/2006/relationships/slideLayout" Id="rId6"/><Relationship Target="../slideLayouts/slideLayout5.xml" Type="http://schemas.openxmlformats.org/officeDocument/2006/relationships/slideLayout" Id="rId5"/><Relationship Target="../theme/theme3.xml" Type="http://schemas.openxmlformats.org/officeDocument/2006/relationships/theme" Id="rId7"/></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gradFill>
          <a:gsLst>
            <a:gs pos="0">
              <a:schemeClr val="dk2"/>
            </a:gs>
            <a:gs pos="100000">
              <a:schemeClr val="dk1"/>
            </a:gs>
          </a:gsLst>
          <a:path path="circle">
            <a:fillToRect t="50%" b="50%" r="50%" l="50%"/>
          </a:path>
          <a:tileRect/>
        </a:gradFill>
      </p:bgPr>
    </p:bg>
    <p:spTree>
      <p:nvGrpSpPr>
        <p:cNvPr id="4" name="Shape 4"/>
        <p:cNvGrpSpPr/>
        <p:nvPr/>
      </p:nvGrpSpPr>
      <p:grpSpPr>
        <a:xfrm>
          <a:off y="0" x="0"/>
          <a:ext cy="0" cx="0"/>
          <a:chOff y="0" x="0"/>
          <a:chExt cy="0" cx="0"/>
        </a:xfrm>
      </p:grpSpPr>
      <p:sp>
        <p:nvSpPr>
          <p:cNvPr id="5" name="Shape 5"/>
          <p:cNvSpPr txBox="1"/>
          <p:nvPr>
            <p:ph type="title"/>
          </p:nvPr>
        </p:nvSpPr>
        <p:spPr>
          <a:xfrm>
            <a:off y="205978" x="457200"/>
            <a:ext cy="857400" cx="8229600"/>
          </a:xfrm>
          <a:prstGeom prst="rect">
            <a:avLst/>
          </a:prstGeom>
          <a:noFill/>
          <a:ln>
            <a:noFill/>
          </a:ln>
        </p:spPr>
        <p:txBody>
          <a:bodyPr bIns="91425" rIns="91425" lIns="91425" tIns="91425" anchor="b" anchorCtr="0"/>
          <a:lstStyle>
            <a:lvl1pPr>
              <a:spcBef>
                <a:spcPts val="0"/>
              </a:spcBef>
              <a:buClr>
                <a:schemeClr val="lt1"/>
              </a:buClr>
              <a:buSzPct val="100000"/>
              <a:buNone/>
              <a:defRPr b="1" sz="3600">
                <a:solidFill>
                  <a:schemeClr val="lt1"/>
                </a:solidFill>
              </a:defRPr>
            </a:lvl1pPr>
            <a:lvl2pPr>
              <a:spcBef>
                <a:spcPts val="0"/>
              </a:spcBef>
              <a:buClr>
                <a:schemeClr val="lt1"/>
              </a:buClr>
              <a:buSzPct val="100000"/>
              <a:buNone/>
              <a:defRPr b="1" sz="3600">
                <a:solidFill>
                  <a:schemeClr val="lt1"/>
                </a:solidFill>
              </a:defRPr>
            </a:lvl2pPr>
            <a:lvl3pPr>
              <a:spcBef>
                <a:spcPts val="0"/>
              </a:spcBef>
              <a:buClr>
                <a:schemeClr val="lt1"/>
              </a:buClr>
              <a:buSzPct val="100000"/>
              <a:buNone/>
              <a:defRPr b="1" sz="3600">
                <a:solidFill>
                  <a:schemeClr val="lt1"/>
                </a:solidFill>
              </a:defRPr>
            </a:lvl3pPr>
            <a:lvl4pPr>
              <a:spcBef>
                <a:spcPts val="0"/>
              </a:spcBef>
              <a:buClr>
                <a:schemeClr val="lt1"/>
              </a:buClr>
              <a:buSzPct val="100000"/>
              <a:buNone/>
              <a:defRPr b="1" sz="3600">
                <a:solidFill>
                  <a:schemeClr val="lt1"/>
                </a:solidFill>
              </a:defRPr>
            </a:lvl4pPr>
            <a:lvl5pPr>
              <a:spcBef>
                <a:spcPts val="0"/>
              </a:spcBef>
              <a:buClr>
                <a:schemeClr val="lt1"/>
              </a:buClr>
              <a:buSzPct val="100000"/>
              <a:buNone/>
              <a:defRPr b="1" sz="3600">
                <a:solidFill>
                  <a:schemeClr val="lt1"/>
                </a:solidFill>
              </a:defRPr>
            </a:lvl5pPr>
            <a:lvl6pPr>
              <a:spcBef>
                <a:spcPts val="0"/>
              </a:spcBef>
              <a:buClr>
                <a:schemeClr val="lt1"/>
              </a:buClr>
              <a:buSzPct val="100000"/>
              <a:buNone/>
              <a:defRPr b="1" sz="3600">
                <a:solidFill>
                  <a:schemeClr val="lt1"/>
                </a:solidFill>
              </a:defRPr>
            </a:lvl6pPr>
            <a:lvl7pPr>
              <a:spcBef>
                <a:spcPts val="0"/>
              </a:spcBef>
              <a:buClr>
                <a:schemeClr val="lt1"/>
              </a:buClr>
              <a:buSzPct val="100000"/>
              <a:buNone/>
              <a:defRPr b="1" sz="3600">
                <a:solidFill>
                  <a:schemeClr val="lt1"/>
                </a:solidFill>
              </a:defRPr>
            </a:lvl7pPr>
            <a:lvl8pPr>
              <a:spcBef>
                <a:spcPts val="0"/>
              </a:spcBef>
              <a:buClr>
                <a:schemeClr val="lt1"/>
              </a:buClr>
              <a:buSzPct val="100000"/>
              <a:buNone/>
              <a:defRPr b="1" sz="3600">
                <a:solidFill>
                  <a:schemeClr val="lt1"/>
                </a:solidFill>
              </a:defRPr>
            </a:lvl8pPr>
            <a:lvl9pPr>
              <a:spcBef>
                <a:spcPts val="0"/>
              </a:spcBef>
              <a:buClr>
                <a:schemeClr val="lt1"/>
              </a:buClr>
              <a:buSzPct val="100000"/>
              <a:buNone/>
              <a:defRPr b="1" sz="3600">
                <a:solidFill>
                  <a:schemeClr val="lt1"/>
                </a:solidFill>
              </a:defRPr>
            </a:lvl9pPr>
          </a:lstStyle>
          <a:p/>
        </p:txBody>
      </p:sp>
      <p:sp>
        <p:nvSpPr>
          <p:cNvPr id="6" name="Shape 6"/>
          <p:cNvSpPr txBox="1"/>
          <p:nvPr>
            <p:ph idx="1" type="body"/>
          </p:nvPr>
        </p:nvSpPr>
        <p:spPr>
          <a:xfrm>
            <a:off y="1200150" x="457200"/>
            <a:ext cy="3725699" cx="8229600"/>
          </a:xfrm>
          <a:prstGeom prst="rect">
            <a:avLst/>
          </a:prstGeom>
          <a:noFill/>
          <a:ln>
            <a:noFill/>
          </a:ln>
        </p:spPr>
        <p:txBody>
          <a:bodyPr bIns="91425" rIns="91425" lIns="91425" tIns="91425" anchor="t" anchorCtr="0"/>
          <a:lstStyle>
            <a:lvl1pPr>
              <a:spcBef>
                <a:spcPts val="600"/>
              </a:spcBef>
              <a:buClr>
                <a:schemeClr val="lt1"/>
              </a:buClr>
              <a:buSzPct val="100000"/>
              <a:defRPr sz="3000">
                <a:solidFill>
                  <a:schemeClr val="lt1"/>
                </a:solidFill>
              </a:defRPr>
            </a:lvl1pPr>
            <a:lvl2pPr>
              <a:spcBef>
                <a:spcPts val="480"/>
              </a:spcBef>
              <a:buClr>
                <a:schemeClr val="lt1"/>
              </a:buClr>
              <a:buSzPct val="100000"/>
              <a:defRPr sz="2400">
                <a:solidFill>
                  <a:schemeClr val="lt1"/>
                </a:solidFill>
              </a:defRPr>
            </a:lvl2pPr>
            <a:lvl3pPr>
              <a:spcBef>
                <a:spcPts val="480"/>
              </a:spcBef>
              <a:buClr>
                <a:schemeClr val="lt1"/>
              </a:buClr>
              <a:buSzPct val="100000"/>
              <a:defRPr sz="2400">
                <a:solidFill>
                  <a:schemeClr val="lt1"/>
                </a:solidFill>
              </a:defRPr>
            </a:lvl3pPr>
            <a:lvl4pPr>
              <a:spcBef>
                <a:spcPts val="360"/>
              </a:spcBef>
              <a:buClr>
                <a:schemeClr val="lt1"/>
              </a:buClr>
              <a:buSzPct val="100000"/>
              <a:defRPr sz="1800">
                <a:solidFill>
                  <a:schemeClr val="lt1"/>
                </a:solidFill>
              </a:defRPr>
            </a:lvl4pPr>
            <a:lvl5pPr>
              <a:spcBef>
                <a:spcPts val="360"/>
              </a:spcBef>
              <a:buClr>
                <a:schemeClr val="lt1"/>
              </a:buClr>
              <a:buSzPct val="100000"/>
              <a:defRPr sz="1800">
                <a:solidFill>
                  <a:schemeClr val="lt1"/>
                </a:solidFill>
              </a:defRPr>
            </a:lvl5pPr>
            <a:lvl6pPr>
              <a:spcBef>
                <a:spcPts val="360"/>
              </a:spcBef>
              <a:buClr>
                <a:schemeClr val="lt1"/>
              </a:buClr>
              <a:buSzPct val="100000"/>
              <a:defRPr sz="1800">
                <a:solidFill>
                  <a:schemeClr val="lt1"/>
                </a:solidFill>
              </a:defRPr>
            </a:lvl6pPr>
            <a:lvl7pPr>
              <a:spcBef>
                <a:spcPts val="360"/>
              </a:spcBef>
              <a:buClr>
                <a:schemeClr val="lt1"/>
              </a:buClr>
              <a:buSzPct val="100000"/>
              <a:defRPr sz="1800">
                <a:solidFill>
                  <a:schemeClr val="lt1"/>
                </a:solidFill>
              </a:defRPr>
            </a:lvl7pPr>
            <a:lvl8pPr>
              <a:spcBef>
                <a:spcPts val="360"/>
              </a:spcBef>
              <a:buClr>
                <a:schemeClr val="lt1"/>
              </a:buClr>
              <a:buSzPct val="100000"/>
              <a:defRPr sz="1800">
                <a:solidFill>
                  <a:schemeClr val="lt1"/>
                </a:solidFill>
              </a:defRPr>
            </a:lvl8pPr>
            <a:lvl9pPr>
              <a:spcBef>
                <a:spcPts val="360"/>
              </a:spcBef>
              <a:buClr>
                <a:schemeClr val="lt1"/>
              </a:buClr>
              <a:buSzPct val="100000"/>
              <a:defRPr sz="1800">
                <a:solidFill>
                  <a:schemeClr val="lt1"/>
                </a:solidFill>
              </a:defRPr>
            </a:lvl9pPr>
          </a:lstStyle>
          <a:p/>
        </p:txBody>
      </p:sp>
      <p:sp>
        <p:nvSpPr>
          <p:cNvPr id="7" name="Shape 7"/>
          <p:cNvSpPr txBox="1"/>
          <p:nvPr>
            <p:ph idx="12" type="sldNum"/>
          </p:nvPr>
        </p:nvSpPr>
        <p:spPr>
          <a:xfrm>
            <a:off y="4749850" x="8556791"/>
            <a:ext cy="393600" cx="548699"/>
          </a:xfrm>
          <a:prstGeom prst="rect">
            <a:avLst/>
          </a:prstGeom>
          <a:noFill/>
          <a:ln>
            <a:noFill/>
          </a:ln>
        </p:spPr>
        <p:txBody>
          <a:bodyPr bIns="91425" rIns="91425" lIns="91425" tIns="91425" anchor="ctr" anchorCtr="0">
            <a:noAutofit/>
          </a:bodyPr>
          <a:lstStyle>
            <a:lvl1pPr algn="r">
              <a:spcBef>
                <a:spcPts val="0"/>
              </a:spcBef>
              <a:buNone/>
              <a:defRPr sz="1300">
                <a:solidFill>
                  <a:schemeClr val="lt1"/>
                </a:solidFill>
              </a:defRPr>
            </a:lvl1pPr>
          </a:lstStyle>
          <a:p>
            <a:pPr>
              <a:spcBef>
                <a:spcPts val="0"/>
              </a:spcBef>
              <a:buNone/>
            </a:pPr>
            <a:fld id="{00000000-1234-1234-1234-123412341234}" type="slidenum">
              <a:rPr lang="en"/>
              <a:t>‹#›</a:t>
            </a:fld>
          </a:p>
        </p:txBody>
      </p:sp>
    </p:spTree>
  </p:cSld>
  <p:clrMap accent2="accent2" accent3="accent3" accent4="accent4" accent5="accent5" accent6="accent6" hlink="hlink" tx2="lt2" tx1="dk1" bg2="dk2" bg1="lt1" folHlink="folHlink" accent1="accent1"/>
  <p:sldLayoutIdLst>
    <p:sldLayoutId id="2147483648" r:id="rId1"/>
    <p:sldLayoutId id="2147483649" r:id="rId2"/>
    <p:sldLayoutId id="2147483650" r:id="rId3"/>
    <p:sldLayoutId id="2147483651" r:id="rId4"/>
    <p:sldLayoutId id="2147483652" r:id="rId5"/>
    <p:sldLayoutId id="2147483653" r:id="rId6"/>
  </p:sldLayoutIdLst>
  <p:hf dt="0" ftr="0" sldNum="0" hdr="0"/>
  <p:txStyles>
    <p:title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p:titleStyle>
    <p:body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bodyStyle>
    <p:other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Target="../notesSlides/notesSlide1.xml" Type="http://schemas.openxmlformats.org/officeDocument/2006/relationships/notesSlide" Id="rId2"/><Relationship Target="../slideLayouts/slideLayout1.xml" Type="http://schemas.openxmlformats.org/officeDocument/2006/relationships/slideLayout" Id="rId1"/></Relationships>
</file>

<file path=ppt/slides/_rels/slide2.xml.rels><?xml version="1.0" encoding="UTF-8" standalone="yes"?><Relationships xmlns="http://schemas.openxmlformats.org/package/2006/relationships"><Relationship Target="../notesSlides/notesSlide2.xml" Type="http://schemas.openxmlformats.org/officeDocument/2006/relationships/notesSlide" Id="rId2"/><Relationship Target="../slideLayouts/slideLayout2.xml" Type="http://schemas.openxmlformats.org/officeDocument/2006/relationships/slideLayout" Id="rId1"/></Relationships>
</file>

<file path=ppt/slides/_rels/slide3.xml.rels><?xml version="1.0" encoding="UTF-8" standalone="yes"?><Relationships xmlns="http://schemas.openxmlformats.org/package/2006/relationships"><Relationship Target="../notesSlides/notesSlide3.xml" Type="http://schemas.openxmlformats.org/officeDocument/2006/relationships/notesSlide" Id="rId2"/><Relationship Target="../slideLayouts/slideLayout2.xml" Type="http://schemas.openxmlformats.org/officeDocument/2006/relationships/slideLayout" Id="rId1"/></Relationships>
</file>

<file path=ppt/slides/_rels/slide4.xml.rels><?xml version="1.0" encoding="UTF-8" standalone="yes"?><Relationships xmlns="http://schemas.openxmlformats.org/package/2006/relationships"><Relationship Target="../notesSlides/notesSlide4.xml" Type="http://schemas.openxmlformats.org/officeDocument/2006/relationships/notesSlide" Id="rId2"/><Relationship Target="../slideLayouts/slideLayout2.xml" Type="http://schemas.openxmlformats.org/officeDocument/2006/relationships/slideLayout" Id="rId1"/></Relationships>
</file>

<file path=ppt/slides/_rels/slide5.xml.rels><?xml version="1.0" encoding="UTF-8" standalone="yes"?><Relationships xmlns="http://schemas.openxmlformats.org/package/2006/relationships"><Relationship Target="../notesSlides/notesSlide5.xml" Type="http://schemas.openxmlformats.org/officeDocument/2006/relationships/notesSlide" Id="rId2"/><Relationship Target="../slideLayouts/slideLayout2.xml" Type="http://schemas.openxmlformats.org/officeDocument/2006/relationships/slideLayout" Id="rId1"/></Relationships>
</file>

<file path=ppt/slides/_rels/slide6.xml.rels><?xml version="1.0" encoding="UTF-8" standalone="yes"?><Relationships xmlns="http://schemas.openxmlformats.org/package/2006/relationships"><Relationship Target="../notesSlides/notesSlide6.xml" Type="http://schemas.openxmlformats.org/officeDocument/2006/relationships/notesSlide" Id="rId2"/><Relationship Target="../slideLayouts/slideLayout2.xml" Type="http://schemas.openxmlformats.org/officeDocument/2006/relationships/slideLayout" Id="rId1"/></Relationships>
</file>

<file path=ppt/slides/_rels/slide7.xml.rels><?xml version="1.0" encoding="UTF-8" standalone="yes"?><Relationships xmlns="http://schemas.openxmlformats.org/package/2006/relationships"><Relationship Target="../notesSlides/notesSlide7.xml" Type="http://schemas.openxmlformats.org/officeDocument/2006/relationships/notesSlide" Id="rId2"/><Relationship Target="../slideLayouts/slideLayout2.xml" Type="http://schemas.openxmlformats.org/officeDocument/2006/relationships/slideLayout" Id="rId1"/></Relationships>
</file>

<file path=ppt/slides/_rels/slide8.xml.rels><?xml version="1.0" encoding="UTF-8" standalone="yes"?><Relationships xmlns="http://schemas.openxmlformats.org/package/2006/relationships"><Relationship Target="../notesSlides/notesSlide8.xml" Type="http://schemas.openxmlformats.org/officeDocument/2006/relationships/notesSlide" Id="rId2"/><Relationship Target="../slideLayouts/slideLayout2.xml" Type="http://schemas.openxmlformats.org/officeDocument/2006/relationships/slideLayout" Id="rId1"/></Relationships>
</file>

<file path=ppt/slides/_rels/slide9.xml.rels><?xml version="1.0" encoding="UTF-8" standalone="yes"?><Relationships xmlns="http://schemas.openxmlformats.org/package/2006/relationships"><Relationship Target="../notesSlides/notesSlide9.xml" Type="http://schemas.openxmlformats.org/officeDocument/2006/relationships/notesSlide" Id="rId2"/><Relationship Target="../slideLayouts/slideLayout2.xml" Type="http://schemas.openxmlformats.org/officeDocument/2006/relationships/slideLayout" Id="rId1"/></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9" name="Shape 29"/>
        <p:cNvGrpSpPr/>
        <p:nvPr/>
      </p:nvGrpSpPr>
      <p:grpSpPr>
        <a:xfrm>
          <a:off y="0" x="0"/>
          <a:ext cy="0" cx="0"/>
          <a:chOff y="0" x="0"/>
          <a:chExt cy="0" cx="0"/>
        </a:xfrm>
      </p:grpSpPr>
      <p:sp>
        <p:nvSpPr>
          <p:cNvPr id="30" name="Shape 30"/>
          <p:cNvSpPr txBox="1"/>
          <p:nvPr>
            <p:ph type="ctrTitle"/>
          </p:nvPr>
        </p:nvSpPr>
        <p:spPr>
          <a:xfrm>
            <a:off y="1416800" x="-387000"/>
            <a:ext cy="1159799" cx="9917999"/>
          </a:xfrm>
          <a:prstGeom prst="rect">
            <a:avLst/>
          </a:prstGeom>
        </p:spPr>
        <p:txBody>
          <a:bodyPr bIns="91425" rIns="91425" lIns="91425" tIns="91425" anchor="b" anchorCtr="0">
            <a:noAutofit/>
          </a:bodyPr>
          <a:lstStyle/>
          <a:p>
            <a:pPr rtl="0">
              <a:spcBef>
                <a:spcPts val="0"/>
              </a:spcBef>
              <a:buNone/>
            </a:pPr>
            <a:r>
              <a:rPr sz="3000" lang="en"/>
              <a:t>The Effect of Teacher-Student Interpersonal </a:t>
            </a:r>
          </a:p>
          <a:p>
            <a:pPr>
              <a:spcBef>
                <a:spcPts val="0"/>
              </a:spcBef>
              <a:buNone/>
            </a:pPr>
            <a:r>
              <a:rPr sz="3000" lang="en"/>
              <a:t>Relationships on Academics</a:t>
            </a:r>
          </a:p>
        </p:txBody>
      </p:sp>
      <p:sp>
        <p:nvSpPr>
          <p:cNvPr id="31" name="Shape 31"/>
          <p:cNvSpPr txBox="1"/>
          <p:nvPr>
            <p:ph idx="1" type="subTitle"/>
          </p:nvPr>
        </p:nvSpPr>
        <p:spPr>
          <a:xfrm>
            <a:off y="2918403" x="-333100"/>
            <a:ext cy="784799" cx="7772400"/>
          </a:xfrm>
          <a:prstGeom prst="rect">
            <a:avLst/>
          </a:prstGeom>
        </p:spPr>
        <p:txBody>
          <a:bodyPr bIns="91425" rIns="91425" lIns="91425" tIns="91425" anchor="t" anchorCtr="0">
            <a:noAutofit/>
          </a:bodyPr>
          <a:lstStyle/>
          <a:p>
            <a:pPr algn="r" rtl="0">
              <a:lnSpc>
                <a:spcPct val="100000"/>
              </a:lnSpc>
              <a:spcBef>
                <a:spcPts val="0"/>
              </a:spcBef>
              <a:buNone/>
            </a:pPr>
            <a:r>
              <a:rPr sz="1800" lang="en"/>
              <a:t>Victoria Feder</a:t>
            </a:r>
          </a:p>
          <a:p>
            <a:pPr algn="r" rtl="0">
              <a:lnSpc>
                <a:spcPct val="100000"/>
              </a:lnSpc>
              <a:spcBef>
                <a:spcPts val="0"/>
              </a:spcBef>
              <a:buNone/>
            </a:pPr>
            <a:r>
              <a:rPr sz="1800" lang="en"/>
              <a:t>English</a:t>
            </a:r>
          </a:p>
          <a:p>
            <a:pPr algn="r" rtl="0">
              <a:lnSpc>
                <a:spcPct val="100000"/>
              </a:lnSpc>
              <a:spcBef>
                <a:spcPts val="0"/>
              </a:spcBef>
              <a:buNone/>
            </a:pPr>
            <a:r>
              <a:rPr sz="1800" lang="en"/>
              <a:t>Dr. Sherry</a:t>
            </a:r>
          </a:p>
          <a:p>
            <a:pPr algn="r" rtl="0">
              <a:lnSpc>
                <a:spcPct val="100000"/>
              </a:lnSpc>
              <a:spcBef>
                <a:spcPts val="0"/>
              </a:spcBef>
              <a:buNone/>
            </a:pPr>
            <a:r>
              <a:rPr sz="1800" lang="en"/>
              <a:t>2/10/2015</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35" name="Shape 35"/>
        <p:cNvGrpSpPr/>
        <p:nvPr/>
      </p:nvGrpSpPr>
      <p:grpSpPr>
        <a:xfrm>
          <a:off y="0" x="0"/>
          <a:ext cy="0" cx="0"/>
          <a:chOff y="0" x="0"/>
          <a:chExt cy="0" cx="0"/>
        </a:xfrm>
      </p:grpSpPr>
      <p:sp>
        <p:nvSpPr>
          <p:cNvPr id="36" name="Shape 36"/>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lang="en"/>
              <a:t>Problem</a:t>
            </a:r>
          </a:p>
        </p:txBody>
      </p:sp>
      <p:sp>
        <p:nvSpPr>
          <p:cNvPr id="37" name="Shape 37"/>
          <p:cNvSpPr txBox="1"/>
          <p:nvPr>
            <p:ph idx="1" type="body"/>
          </p:nvPr>
        </p:nvSpPr>
        <p:spPr>
          <a:xfrm>
            <a:off y="1024175" x="457200"/>
            <a:ext cy="3725699" cx="8229600"/>
          </a:xfrm>
          <a:prstGeom prst="rect">
            <a:avLst/>
          </a:prstGeom>
        </p:spPr>
        <p:txBody>
          <a:bodyPr bIns="91425" rIns="91425" lIns="91425" tIns="91425" anchor="t" anchorCtr="0">
            <a:noAutofit/>
          </a:bodyPr>
          <a:lstStyle/>
          <a:p>
            <a:pPr rtl="0">
              <a:spcBef>
                <a:spcPts val="0"/>
              </a:spcBef>
              <a:buNone/>
            </a:pPr>
            <a:r>
              <a:rPr lang="en"/>
              <a:t>What effect do teacher-student interpersonal relationships have on students’ academics?</a:t>
            </a:r>
          </a:p>
          <a:p>
            <a:pPr rtl="0">
              <a:spcBef>
                <a:spcPts val="0"/>
              </a:spcBef>
              <a:buNone/>
            </a:pPr>
            <a:r>
              <a:t/>
            </a:r>
            <a:endParaRPr/>
          </a:p>
          <a:p>
            <a:pPr rtl="0">
              <a:spcBef>
                <a:spcPts val="0"/>
              </a:spcBef>
              <a:buNone/>
            </a:pPr>
            <a:r>
              <a:rPr lang="en"/>
              <a:t>Is the effect beneficial or detrimental?</a:t>
            </a:r>
          </a:p>
          <a:p>
            <a:pPr rtl="0">
              <a:spcBef>
                <a:spcPts val="0"/>
              </a:spcBef>
              <a:buNone/>
            </a:pPr>
            <a:r>
              <a:t/>
            </a:r>
            <a:endParaRPr/>
          </a:p>
          <a:p>
            <a:pPr rtl="0">
              <a:spcBef>
                <a:spcPts val="0"/>
              </a:spcBef>
              <a:buNone/>
            </a:pPr>
            <a:r>
              <a:t/>
            </a:r>
            <a:endParaRPr/>
          </a:p>
          <a:p>
            <a:pPr rtl="0">
              <a:spcBef>
                <a:spcPts val="0"/>
              </a:spcBef>
              <a:buNone/>
            </a:pPr>
            <a:r>
              <a:t/>
            </a:r>
            <a:endParaRPr/>
          </a:p>
          <a:p>
            <a:pPr>
              <a:spcBef>
                <a:spcPts val="0"/>
              </a:spcBef>
              <a:buNone/>
            </a:pPr>
            <a:r>
              <a:t/>
            </a:r>
            <a:endParaRP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41" name="Shape 41"/>
        <p:cNvGrpSpPr/>
        <p:nvPr/>
      </p:nvGrpSpPr>
      <p:grpSpPr>
        <a:xfrm>
          <a:off y="0" x="0"/>
          <a:ext cy="0" cx="0"/>
          <a:chOff y="0" x="0"/>
          <a:chExt cy="0" cx="0"/>
        </a:xfrm>
      </p:grpSpPr>
      <p:sp>
        <p:nvSpPr>
          <p:cNvPr id="42" name="Shape 42"/>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lang="en"/>
              <a:t>Proposed Response to Problem</a:t>
            </a:r>
          </a:p>
        </p:txBody>
      </p:sp>
      <p:sp>
        <p:nvSpPr>
          <p:cNvPr id="43" name="Shape 43"/>
          <p:cNvSpPr txBox="1"/>
          <p:nvPr>
            <p:ph idx="1" type="body"/>
          </p:nvPr>
        </p:nvSpPr>
        <p:spPr>
          <a:xfrm>
            <a:off y="1200150" x="457200"/>
            <a:ext cy="3725699" cx="8229600"/>
          </a:xfrm>
          <a:prstGeom prst="rect">
            <a:avLst/>
          </a:prstGeom>
        </p:spPr>
        <p:txBody>
          <a:bodyPr bIns="91425" rIns="91425" lIns="91425" tIns="91425" anchor="t" anchorCtr="0">
            <a:noAutofit/>
          </a:bodyPr>
          <a:lstStyle/>
          <a:p>
            <a:pPr rtl="0" lvl="0">
              <a:spcBef>
                <a:spcPts val="0"/>
              </a:spcBef>
              <a:buNone/>
            </a:pPr>
            <a:r>
              <a:rPr lang="en"/>
              <a:t>Articles:</a:t>
            </a:r>
          </a:p>
          <a:p>
            <a:pPr rtl="0" lvl="0" indent="-419100" marL="457200">
              <a:spcBef>
                <a:spcPts val="0"/>
              </a:spcBef>
              <a:buClr>
                <a:schemeClr val="lt1"/>
              </a:buClr>
              <a:buSzPct val="250000"/>
              <a:buFont typeface="Arial"/>
              <a:buChar char="●"/>
            </a:pPr>
            <a:r>
              <a:rPr sz="1200" lang="en">
                <a:solidFill>
                  <a:srgbClr val="FFFFFF"/>
                </a:solidFill>
                <a:latin typeface="Times New Roman"/>
                <a:ea typeface="Times New Roman"/>
                <a:cs typeface="Times New Roman"/>
                <a:sym typeface="Times New Roman"/>
              </a:rPr>
              <a:t>Maulana, R., Opdenakker, M., &amp; Bosker, R. (2014). Teacher–student interpersonal relationships do change and affect academic motivation: A multilevel growth curve modelling. </a:t>
            </a:r>
            <a:r>
              <a:rPr sz="1200" lang="en" i="1">
                <a:solidFill>
                  <a:srgbClr val="FFFFFF"/>
                </a:solidFill>
                <a:latin typeface="Times New Roman"/>
                <a:ea typeface="Times New Roman"/>
                <a:cs typeface="Times New Roman"/>
                <a:sym typeface="Times New Roman"/>
              </a:rPr>
              <a:t>British Journal Of Educational Psychology.</a:t>
            </a:r>
          </a:p>
          <a:p>
            <a:pPr rtl="0" lvl="0" indent="-419100" marL="457200">
              <a:spcBef>
                <a:spcPts val="0"/>
              </a:spcBef>
              <a:buClr>
                <a:schemeClr val="lt1"/>
              </a:buClr>
              <a:buSzPct val="250000"/>
              <a:buFont typeface="Arial"/>
              <a:buChar char="●"/>
            </a:pPr>
            <a:r>
              <a:rPr sz="1200" lang="en">
                <a:solidFill>
                  <a:srgbClr val="FFFFFF"/>
                </a:solidFill>
                <a:latin typeface="Times New Roman"/>
                <a:ea typeface="Times New Roman"/>
                <a:cs typeface="Times New Roman"/>
                <a:sym typeface="Times New Roman"/>
              </a:rPr>
              <a:t>Allen, M., Witt, P. L., &amp; Wheeless, L. R. (2006). The role of teacher immediacy as motivational factor in student learning: Using meta analysis to test a causal model.</a:t>
            </a:r>
            <a:r>
              <a:rPr sz="1200" lang="en" i="1">
                <a:solidFill>
                  <a:srgbClr val="FFFFFF"/>
                </a:solidFill>
                <a:latin typeface="Times New Roman"/>
                <a:ea typeface="Times New Roman"/>
                <a:cs typeface="Times New Roman"/>
                <a:sym typeface="Times New Roman"/>
              </a:rPr>
              <a:t> Communication Education.</a:t>
            </a:r>
          </a:p>
          <a:p>
            <a:pPr rtl="0">
              <a:spcBef>
                <a:spcPts val="0"/>
              </a:spcBef>
              <a:buNone/>
            </a:pPr>
            <a:r>
              <a:t/>
            </a:r>
            <a:endParaRPr sz="900" i="1">
              <a:solidFill>
                <a:srgbClr val="FFFFFF"/>
              </a:solidFill>
            </a:endParaRPr>
          </a:p>
          <a:p>
            <a:pPr rtl="0" lvl="0">
              <a:spcBef>
                <a:spcPts val="0"/>
              </a:spcBef>
              <a:buNone/>
            </a:pPr>
            <a:r>
              <a:t/>
            </a:r>
            <a:endParaRPr sz="900" i="1">
              <a:solidFill>
                <a:srgbClr val="FFFFFF"/>
              </a:solidFill>
            </a:endParaRPr>
          </a:p>
          <a:p>
            <a:pPr lvl="0">
              <a:spcBef>
                <a:spcPts val="0"/>
              </a:spcBef>
              <a:buNone/>
            </a:pPr>
            <a:r>
              <a:t/>
            </a:r>
            <a:endParaRPr sz="900" i="1">
              <a:solidFill>
                <a:srgbClr val="FFFFFF"/>
              </a:solidFill>
            </a:endParaRP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47" name="Shape 47"/>
        <p:cNvGrpSpPr/>
        <p:nvPr/>
      </p:nvGrpSpPr>
      <p:grpSpPr>
        <a:xfrm>
          <a:off y="0" x="0"/>
          <a:ext cy="0" cx="0"/>
          <a:chOff y="0" x="0"/>
          <a:chExt cy="0" cx="0"/>
        </a:xfrm>
      </p:grpSpPr>
      <p:sp>
        <p:nvSpPr>
          <p:cNvPr id="48" name="Shape 48"/>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lang="en"/>
              <a:t>Background</a:t>
            </a:r>
          </a:p>
        </p:txBody>
      </p:sp>
      <p:sp>
        <p:nvSpPr>
          <p:cNvPr id="49" name="Shape 49"/>
          <p:cNvSpPr txBox="1"/>
          <p:nvPr>
            <p:ph idx="1" type="body"/>
          </p:nvPr>
        </p:nvSpPr>
        <p:spPr>
          <a:xfrm>
            <a:off y="1004200" x="457200"/>
            <a:ext cy="3725699" cx="8229600"/>
          </a:xfrm>
          <a:prstGeom prst="rect">
            <a:avLst/>
          </a:prstGeom>
        </p:spPr>
        <p:txBody>
          <a:bodyPr bIns="91425" rIns="91425" lIns="91425" tIns="91425" anchor="t" anchorCtr="0">
            <a:noAutofit/>
          </a:bodyPr>
          <a:lstStyle/>
          <a:p>
            <a:pPr rtl="0" lvl="0" marR="50800" indent="0" marL="0">
              <a:lnSpc>
                <a:spcPct val="150000"/>
              </a:lnSpc>
              <a:spcBef>
                <a:spcPts val="0"/>
              </a:spcBef>
              <a:spcAft>
                <a:spcPts val="1100"/>
              </a:spcAft>
              <a:buSzPct val="83333"/>
              <a:buNone/>
            </a:pPr>
            <a:r>
              <a:rPr sz="1200" lang="en">
                <a:solidFill>
                  <a:srgbClr val="FFFFFF"/>
                </a:solidFill>
                <a:latin typeface="Times New Roman"/>
                <a:ea typeface="Times New Roman"/>
                <a:cs typeface="Times New Roman"/>
                <a:sym typeface="Times New Roman"/>
              </a:rPr>
              <a:t>Through their study, Ridwan Maulana, Marie-Christine Opdenakker, and Roel Bosker aim to add knowledge to already existing research about this topic. They are investigating  students’ views on student-teacher interpersonal relationships and and their motivation based on it (Maulana, Opdenakker, Bosker, 2014, p. 460).</a:t>
            </a:r>
            <a:r>
              <a:rPr baseline="30000" sz="1200" lang="en">
                <a:solidFill>
                  <a:srgbClr val="FFFFFF"/>
                </a:solidFill>
                <a:latin typeface="Times New Roman"/>
                <a:ea typeface="Times New Roman"/>
                <a:cs typeface="Times New Roman"/>
                <a:sym typeface="Times New Roman"/>
              </a:rPr>
              <a:t>1 </a:t>
            </a:r>
          </a:p>
          <a:p>
            <a:pPr rtl="0" marR="50800">
              <a:lnSpc>
                <a:spcPct val="150000"/>
              </a:lnSpc>
              <a:spcBef>
                <a:spcPts val="0"/>
              </a:spcBef>
              <a:spcAft>
                <a:spcPts val="1100"/>
              </a:spcAft>
              <a:buNone/>
            </a:pPr>
            <a:r>
              <a:rPr sz="1200" lang="en">
                <a:solidFill>
                  <a:srgbClr val="FFFFFF"/>
                </a:solidFill>
                <a:latin typeface="Times New Roman"/>
                <a:ea typeface="Times New Roman"/>
                <a:cs typeface="Times New Roman"/>
                <a:sym typeface="Times New Roman"/>
              </a:rPr>
              <a:t>“The development of students' motivation results partly from their perception of the social climate in the classroom. Research has demonstrated that there is a clear link between students' attitude and teachers' encouragement and that an unfavourable social climate in the classroom can lead to a decline in students' motivation, disruptive behaviour, and a loss of mutual respect and support.” (Maulana, Opdenakker, Bosker, 2014, p. 463). </a:t>
            </a:r>
            <a:r>
              <a:rPr baseline="30000" sz="1200" lang="en">
                <a:solidFill>
                  <a:srgbClr val="FFFFFF"/>
                </a:solidFill>
                <a:latin typeface="Times New Roman"/>
                <a:ea typeface="Times New Roman"/>
                <a:cs typeface="Times New Roman"/>
                <a:sym typeface="Times New Roman"/>
              </a:rPr>
              <a:t>2 </a:t>
            </a:r>
          </a:p>
          <a:p>
            <a:pPr rtl="0" lvl="0" marR="50800" indent="0" marL="0">
              <a:lnSpc>
                <a:spcPct val="150000"/>
              </a:lnSpc>
              <a:spcBef>
                <a:spcPts val="0"/>
              </a:spcBef>
              <a:spcAft>
                <a:spcPts val="1100"/>
              </a:spcAft>
              <a:buSzPct val="83333"/>
              <a:buNone/>
            </a:pPr>
            <a:r>
              <a:rPr sz="1200" lang="en">
                <a:solidFill>
                  <a:srgbClr val="FFFFFF"/>
                </a:solidFill>
                <a:latin typeface="Times New Roman"/>
                <a:ea typeface="Times New Roman"/>
                <a:cs typeface="Times New Roman"/>
                <a:sym typeface="Times New Roman"/>
              </a:rPr>
              <a:t>In other words, having tension between the teacher and the students can create an environment in the classroom that is difficult to learn in because there is always tension. Having healthy teacher-student relationships can make a productive classroom environment and encourage student motivation.</a:t>
            </a:r>
            <a:r>
              <a:rPr baseline="30000" sz="1200" lang="en">
                <a:solidFill>
                  <a:srgbClr val="FFFFFF"/>
                </a:solidFill>
                <a:latin typeface="Times New Roman"/>
                <a:ea typeface="Times New Roman"/>
                <a:cs typeface="Times New Roman"/>
                <a:sym typeface="Times New Roman"/>
              </a:rPr>
              <a:t>3</a:t>
            </a:r>
          </a:p>
          <a:p>
            <a:pPr rtl="0" lvl="0" marR="50800" indent="0" marL="0">
              <a:lnSpc>
                <a:spcPct val="150000"/>
              </a:lnSpc>
              <a:spcBef>
                <a:spcPts val="0"/>
              </a:spcBef>
              <a:spcAft>
                <a:spcPts val="1100"/>
              </a:spcAft>
              <a:buNone/>
            </a:pPr>
            <a:r>
              <a:t/>
            </a:r>
            <a:endParaRPr baseline="30000" sz="1200">
              <a:solidFill>
                <a:srgbClr val="FFFFFF"/>
              </a:solidFill>
              <a:latin typeface="Times New Roman"/>
              <a:ea typeface="Times New Roman"/>
              <a:cs typeface="Times New Roman"/>
              <a:sym typeface="Times New Roman"/>
            </a:endParaRPr>
          </a:p>
          <a:p>
            <a:pPr rtl="0" lvl="0" marR="50800" indent="0" marL="0">
              <a:lnSpc>
                <a:spcPct val="100000"/>
              </a:lnSpc>
              <a:spcBef>
                <a:spcPts val="0"/>
              </a:spcBef>
              <a:spcAft>
                <a:spcPts val="1100"/>
              </a:spcAft>
              <a:buNone/>
            </a:pPr>
            <a:r>
              <a:t/>
            </a:r>
            <a:endParaRPr baseline="30000" sz="1200">
              <a:solidFill>
                <a:srgbClr val="FFFFFF"/>
              </a:solidFill>
              <a:latin typeface="Times New Roman"/>
              <a:ea typeface="Times New Roman"/>
              <a:cs typeface="Times New Roman"/>
              <a:sym typeface="Times New Roman"/>
            </a:endParaRPr>
          </a:p>
          <a:p>
            <a:pPr rtl="0" lvl="0" marR="50800" indent="0" marL="228600">
              <a:lnSpc>
                <a:spcPct val="150000"/>
              </a:lnSpc>
              <a:spcBef>
                <a:spcPts val="0"/>
              </a:spcBef>
              <a:spcAft>
                <a:spcPts val="1100"/>
              </a:spcAft>
              <a:buNone/>
            </a:pPr>
            <a:r>
              <a:t/>
            </a:r>
            <a:endParaRPr baseline="30000" sz="1200">
              <a:solidFill>
                <a:srgbClr val="FFFFFF"/>
              </a:solidFill>
              <a:latin typeface="Times New Roman"/>
              <a:ea typeface="Times New Roman"/>
              <a:cs typeface="Times New Roman"/>
              <a:sym typeface="Times New Roman"/>
            </a:endParaRPr>
          </a:p>
          <a:p>
            <a:pPr>
              <a:spcBef>
                <a:spcPts val="0"/>
              </a:spcBef>
              <a:buNone/>
            </a:pPr>
            <a:r>
              <a:t/>
            </a:r>
            <a:endParaRPr/>
          </a:p>
        </p:txBody>
      </p:sp>
      <p:sp>
        <p:nvSpPr>
          <p:cNvPr id="50" name="Shape 50"/>
          <p:cNvSpPr txBox="1"/>
          <p:nvPr/>
        </p:nvSpPr>
        <p:spPr>
          <a:xfrm>
            <a:off y="4212775" x="457200"/>
            <a:ext cy="764100" cx="1841700"/>
          </a:xfrm>
          <a:prstGeom prst="rect">
            <a:avLst/>
          </a:prstGeom>
          <a:noFill/>
          <a:ln>
            <a:noFill/>
          </a:ln>
        </p:spPr>
        <p:txBody>
          <a:bodyPr bIns="91425" rIns="91425" lIns="91425" tIns="91425" anchor="t" anchorCtr="0">
            <a:noAutofit/>
          </a:bodyPr>
          <a:lstStyle/>
          <a:p>
            <a:pPr rtl="0">
              <a:spcBef>
                <a:spcPts val="0"/>
              </a:spcBef>
              <a:buNone/>
            </a:pPr>
            <a:r>
              <a:rPr baseline="30000" sz="1200" lang="en">
                <a:solidFill>
                  <a:srgbClr val="FFFFFF"/>
                </a:solidFill>
                <a:latin typeface="Times New Roman"/>
                <a:ea typeface="Times New Roman"/>
                <a:cs typeface="Times New Roman"/>
                <a:sym typeface="Times New Roman"/>
              </a:rPr>
              <a:t>1</a:t>
            </a:r>
            <a:r>
              <a:rPr lang="en">
                <a:solidFill>
                  <a:srgbClr val="FFFFFF"/>
                </a:solidFill>
                <a:latin typeface="Times New Roman"/>
                <a:ea typeface="Times New Roman"/>
                <a:cs typeface="Times New Roman"/>
                <a:sym typeface="Times New Roman"/>
              </a:rPr>
              <a:t> </a:t>
            </a:r>
            <a:r>
              <a:rPr sz="1200" lang="en">
                <a:solidFill>
                  <a:srgbClr val="FFFFFF"/>
                </a:solidFill>
                <a:latin typeface="Times New Roman"/>
                <a:ea typeface="Times New Roman"/>
                <a:cs typeface="Times New Roman"/>
                <a:sym typeface="Times New Roman"/>
              </a:rPr>
              <a:t>INtroduce</a:t>
            </a:r>
          </a:p>
          <a:p>
            <a:pPr rtl="0">
              <a:spcBef>
                <a:spcPts val="0"/>
              </a:spcBef>
              <a:buNone/>
            </a:pPr>
            <a:r>
              <a:rPr baseline="30000" sz="1200" lang="en">
                <a:solidFill>
                  <a:srgbClr val="FFFFFF"/>
                </a:solidFill>
                <a:latin typeface="Times New Roman"/>
                <a:ea typeface="Times New Roman"/>
                <a:cs typeface="Times New Roman"/>
                <a:sym typeface="Times New Roman"/>
              </a:rPr>
              <a:t>2</a:t>
            </a:r>
            <a:r>
              <a:rPr lang="en">
                <a:solidFill>
                  <a:srgbClr val="FFFFFF"/>
                </a:solidFill>
                <a:latin typeface="Times New Roman"/>
                <a:ea typeface="Times New Roman"/>
                <a:cs typeface="Times New Roman"/>
                <a:sym typeface="Times New Roman"/>
              </a:rPr>
              <a:t> </a:t>
            </a:r>
            <a:r>
              <a:rPr sz="1200" lang="en">
                <a:solidFill>
                  <a:srgbClr val="FFFFFF"/>
                </a:solidFill>
                <a:latin typeface="Times New Roman"/>
                <a:ea typeface="Times New Roman"/>
                <a:cs typeface="Times New Roman"/>
                <a:sym typeface="Times New Roman"/>
              </a:rPr>
              <a:t>INsert</a:t>
            </a:r>
          </a:p>
          <a:p>
            <a:pPr>
              <a:spcBef>
                <a:spcPts val="0"/>
              </a:spcBef>
              <a:buNone/>
            </a:pPr>
            <a:r>
              <a:rPr baseline="30000" sz="1200" lang="en">
                <a:solidFill>
                  <a:srgbClr val="FFFFFF"/>
                </a:solidFill>
                <a:latin typeface="Times New Roman"/>
                <a:ea typeface="Times New Roman"/>
                <a:cs typeface="Times New Roman"/>
                <a:sym typeface="Times New Roman"/>
              </a:rPr>
              <a:t>3</a:t>
            </a:r>
            <a:r>
              <a:rPr lang="en">
                <a:solidFill>
                  <a:srgbClr val="FFFFFF"/>
                </a:solidFill>
                <a:latin typeface="Times New Roman"/>
                <a:ea typeface="Times New Roman"/>
                <a:cs typeface="Times New Roman"/>
                <a:sym typeface="Times New Roman"/>
              </a:rPr>
              <a:t> </a:t>
            </a:r>
            <a:r>
              <a:rPr sz="1200" lang="en">
                <a:solidFill>
                  <a:srgbClr val="FFFFFF"/>
                </a:solidFill>
                <a:latin typeface="Times New Roman"/>
                <a:ea typeface="Times New Roman"/>
                <a:cs typeface="Times New Roman"/>
                <a:sym typeface="Times New Roman"/>
              </a:rPr>
              <a:t>INterpret</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54" name="Shape 54"/>
        <p:cNvGrpSpPr/>
        <p:nvPr/>
      </p:nvGrpSpPr>
      <p:grpSpPr>
        <a:xfrm>
          <a:off y="0" x="0"/>
          <a:ext cy="0" cx="0"/>
          <a:chOff y="0" x="0"/>
          <a:chExt cy="0" cx="0"/>
        </a:xfrm>
      </p:grpSpPr>
      <p:sp>
        <p:nvSpPr>
          <p:cNvPr id="55" name="Shape 55"/>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lang="en"/>
              <a:t>Background</a:t>
            </a:r>
          </a:p>
        </p:txBody>
      </p:sp>
      <p:sp>
        <p:nvSpPr>
          <p:cNvPr id="56" name="Shape 56"/>
          <p:cNvSpPr txBox="1"/>
          <p:nvPr>
            <p:ph idx="1" type="body"/>
          </p:nvPr>
        </p:nvSpPr>
        <p:spPr>
          <a:xfrm>
            <a:off y="1063375" x="457200"/>
            <a:ext cy="3725699" cx="8229600"/>
          </a:xfrm>
          <a:prstGeom prst="rect">
            <a:avLst/>
          </a:prstGeom>
        </p:spPr>
        <p:txBody>
          <a:bodyPr bIns="91425" rIns="91425" lIns="91425" tIns="91425" anchor="t" anchorCtr="0">
            <a:noAutofit/>
          </a:bodyPr>
          <a:lstStyle/>
          <a:p>
            <a:pPr rtl="0" lvl="0">
              <a:lnSpc>
                <a:spcPct val="115000"/>
              </a:lnSpc>
              <a:spcBef>
                <a:spcPts val="0"/>
              </a:spcBef>
              <a:buNone/>
            </a:pPr>
            <a:r>
              <a:rPr sz="1200" lang="en">
                <a:solidFill>
                  <a:srgbClr val="FFFFFF"/>
                </a:solidFill>
                <a:latin typeface="Times New Roman"/>
                <a:ea typeface="Times New Roman"/>
                <a:cs typeface="Times New Roman"/>
                <a:sym typeface="Times New Roman"/>
              </a:rPr>
              <a:t>Mike Allen, Paul L. Witt and Lawrence R. Wheeless used meta-analysis to gather information about the influence of teacher immediacy on students’ learning (Allen, Witt, Wheeless, 2006, p. 22).</a:t>
            </a:r>
            <a:r>
              <a:rPr baseline="30000" sz="1200" lang="en">
                <a:solidFill>
                  <a:srgbClr val="FFFFFF"/>
                </a:solidFill>
                <a:latin typeface="Times New Roman"/>
                <a:ea typeface="Times New Roman"/>
                <a:cs typeface="Times New Roman"/>
                <a:sym typeface="Times New Roman"/>
              </a:rPr>
              <a:t>1 </a:t>
            </a:r>
          </a:p>
          <a:p>
            <a:pPr rtl="0">
              <a:lnSpc>
                <a:spcPct val="115000"/>
              </a:lnSpc>
              <a:spcBef>
                <a:spcPts val="0"/>
              </a:spcBef>
              <a:buNone/>
            </a:pPr>
            <a:r>
              <a:t/>
            </a:r>
            <a:endParaRPr sz="1200">
              <a:solidFill>
                <a:srgbClr val="FFFFFF"/>
              </a:solidFill>
              <a:latin typeface="Times New Roman"/>
              <a:ea typeface="Times New Roman"/>
              <a:cs typeface="Times New Roman"/>
              <a:sym typeface="Times New Roman"/>
            </a:endParaRPr>
          </a:p>
          <a:p>
            <a:pPr rtl="0">
              <a:lnSpc>
                <a:spcPct val="115000"/>
              </a:lnSpc>
              <a:spcBef>
                <a:spcPts val="0"/>
              </a:spcBef>
              <a:buNone/>
            </a:pPr>
            <a:r>
              <a:rPr sz="1200" lang="en">
                <a:solidFill>
                  <a:srgbClr val="FFFFFF"/>
                </a:solidFill>
                <a:latin typeface="Times New Roman"/>
                <a:ea typeface="Times New Roman"/>
                <a:cs typeface="Times New Roman"/>
                <a:sym typeface="Times New Roman"/>
              </a:rPr>
              <a:t>“Immediacy behaviors that a teacher displays in communicative acts and interactions with students, therefore, can be seen as rewarding. It follows that these rewarding behaviors may serve as reinforcement for the attentive behavior, feedback, and interaction from the student that increase affective, cognitive, and behavioral learning. Increasing the willingness of students to approach and engage in educational tasks is critical to the learning process.” (Allen, Witt, Wheeless, 2006, p. 22). </a:t>
            </a:r>
            <a:r>
              <a:rPr baseline="30000" sz="1200" lang="en">
                <a:solidFill>
                  <a:srgbClr val="FFFFFF"/>
                </a:solidFill>
                <a:latin typeface="Times New Roman"/>
                <a:ea typeface="Times New Roman"/>
                <a:cs typeface="Times New Roman"/>
                <a:sym typeface="Times New Roman"/>
              </a:rPr>
              <a:t>2</a:t>
            </a:r>
          </a:p>
          <a:p>
            <a:pPr rtl="0">
              <a:lnSpc>
                <a:spcPct val="115000"/>
              </a:lnSpc>
              <a:spcBef>
                <a:spcPts val="0"/>
              </a:spcBef>
              <a:buNone/>
            </a:pPr>
            <a:r>
              <a:t/>
            </a:r>
            <a:endParaRPr baseline="30000" sz="1200">
              <a:solidFill>
                <a:srgbClr val="FFFFFF"/>
              </a:solidFill>
              <a:latin typeface="Times New Roman"/>
              <a:ea typeface="Times New Roman"/>
              <a:cs typeface="Times New Roman"/>
              <a:sym typeface="Times New Roman"/>
            </a:endParaRPr>
          </a:p>
          <a:p>
            <a:pPr rtl="0">
              <a:lnSpc>
                <a:spcPct val="115000"/>
              </a:lnSpc>
              <a:spcBef>
                <a:spcPts val="0"/>
              </a:spcBef>
              <a:buNone/>
            </a:pPr>
            <a:r>
              <a:rPr sz="1200" lang="en">
                <a:solidFill>
                  <a:srgbClr val="FFFFFF"/>
                </a:solidFill>
                <a:latin typeface="Times New Roman"/>
                <a:ea typeface="Times New Roman"/>
                <a:cs typeface="Times New Roman"/>
                <a:sym typeface="Times New Roman"/>
              </a:rPr>
              <a:t>Immediacy, defined as </a:t>
            </a:r>
            <a:r>
              <a:rPr sz="1200" lang="en" i="1">
                <a:solidFill>
                  <a:srgbClr val="FFFFFF"/>
                </a:solidFill>
                <a:latin typeface="Times New Roman"/>
                <a:ea typeface="Times New Roman"/>
                <a:cs typeface="Times New Roman"/>
                <a:sym typeface="Times New Roman"/>
              </a:rPr>
              <a:t>communication behaviors that reduce the perceived distance between teachers and students</a:t>
            </a:r>
            <a:r>
              <a:rPr sz="1200" lang="en">
                <a:solidFill>
                  <a:srgbClr val="FFFFFF"/>
                </a:solidFill>
                <a:latin typeface="Times New Roman"/>
                <a:ea typeface="Times New Roman"/>
                <a:cs typeface="Times New Roman"/>
                <a:sym typeface="Times New Roman"/>
              </a:rPr>
              <a:t>, can have a big impact on the students and classroom environment in general. Positive immediacy can lead the students to be more willing to participate, open to what’s being taught, and not be afraid to seek help.</a:t>
            </a:r>
            <a:r>
              <a:rPr baseline="30000" sz="1200" lang="en">
                <a:solidFill>
                  <a:srgbClr val="FFFFFF"/>
                </a:solidFill>
                <a:latin typeface="Times New Roman"/>
                <a:ea typeface="Times New Roman"/>
                <a:cs typeface="Times New Roman"/>
                <a:sym typeface="Times New Roman"/>
              </a:rPr>
              <a:t>3</a:t>
            </a:r>
          </a:p>
          <a:p>
            <a:pPr>
              <a:spcBef>
                <a:spcPts val="0"/>
              </a:spcBef>
              <a:buNone/>
            </a:pPr>
            <a:r>
              <a:t/>
            </a:r>
            <a:endParaRPr baseline="30000" sz="2000">
              <a:solidFill>
                <a:srgbClr val="FFFFFF"/>
              </a:solidFill>
              <a:latin typeface="Times New Roman"/>
              <a:ea typeface="Times New Roman"/>
              <a:cs typeface="Times New Roman"/>
              <a:sym typeface="Times New Roman"/>
            </a:endParaRPr>
          </a:p>
        </p:txBody>
      </p:sp>
      <p:sp>
        <p:nvSpPr>
          <p:cNvPr id="57" name="Shape 57"/>
          <p:cNvSpPr txBox="1"/>
          <p:nvPr/>
        </p:nvSpPr>
        <p:spPr>
          <a:xfrm>
            <a:off y="4173575" x="457200"/>
            <a:ext cy="803400" cx="1479299"/>
          </a:xfrm>
          <a:prstGeom prst="rect">
            <a:avLst/>
          </a:prstGeom>
          <a:noFill/>
          <a:ln>
            <a:noFill/>
          </a:ln>
        </p:spPr>
        <p:txBody>
          <a:bodyPr bIns="91425" rIns="91425" lIns="91425" tIns="91425" anchor="t" anchorCtr="0">
            <a:noAutofit/>
          </a:bodyPr>
          <a:lstStyle/>
          <a:p>
            <a:pPr rtl="0" lvl="0">
              <a:spcBef>
                <a:spcPts val="0"/>
              </a:spcBef>
              <a:buClr>
                <a:schemeClr val="dk1"/>
              </a:buClr>
              <a:buSzPct val="91666"/>
              <a:buFont typeface="Arial"/>
              <a:buNone/>
            </a:pPr>
            <a:r>
              <a:rPr baseline="30000" sz="1200" lang="en">
                <a:solidFill>
                  <a:srgbClr val="FFFFFF"/>
                </a:solidFill>
                <a:latin typeface="Times New Roman"/>
                <a:ea typeface="Times New Roman"/>
                <a:cs typeface="Times New Roman"/>
                <a:sym typeface="Times New Roman"/>
              </a:rPr>
              <a:t>1</a:t>
            </a:r>
            <a:r>
              <a:rPr lang="en">
                <a:solidFill>
                  <a:srgbClr val="FFFFFF"/>
                </a:solidFill>
                <a:latin typeface="Times New Roman"/>
                <a:ea typeface="Times New Roman"/>
                <a:cs typeface="Times New Roman"/>
                <a:sym typeface="Times New Roman"/>
              </a:rPr>
              <a:t> </a:t>
            </a:r>
            <a:r>
              <a:rPr sz="1200" lang="en">
                <a:solidFill>
                  <a:srgbClr val="FFFFFF"/>
                </a:solidFill>
                <a:latin typeface="Times New Roman"/>
                <a:ea typeface="Times New Roman"/>
                <a:cs typeface="Times New Roman"/>
                <a:sym typeface="Times New Roman"/>
              </a:rPr>
              <a:t>INtroduce</a:t>
            </a:r>
          </a:p>
          <a:p>
            <a:pPr rtl="0" lvl="0">
              <a:spcBef>
                <a:spcPts val="0"/>
              </a:spcBef>
              <a:buClr>
                <a:schemeClr val="dk1"/>
              </a:buClr>
              <a:buSzPct val="91666"/>
              <a:buFont typeface="Arial"/>
              <a:buNone/>
            </a:pPr>
            <a:r>
              <a:rPr baseline="30000" sz="1200" lang="en">
                <a:solidFill>
                  <a:srgbClr val="FFFFFF"/>
                </a:solidFill>
                <a:latin typeface="Times New Roman"/>
                <a:ea typeface="Times New Roman"/>
                <a:cs typeface="Times New Roman"/>
                <a:sym typeface="Times New Roman"/>
              </a:rPr>
              <a:t>2</a:t>
            </a:r>
            <a:r>
              <a:rPr lang="en">
                <a:solidFill>
                  <a:srgbClr val="FFFFFF"/>
                </a:solidFill>
                <a:latin typeface="Times New Roman"/>
                <a:ea typeface="Times New Roman"/>
                <a:cs typeface="Times New Roman"/>
                <a:sym typeface="Times New Roman"/>
              </a:rPr>
              <a:t> </a:t>
            </a:r>
            <a:r>
              <a:rPr sz="1200" lang="en">
                <a:solidFill>
                  <a:srgbClr val="FFFFFF"/>
                </a:solidFill>
                <a:latin typeface="Times New Roman"/>
                <a:ea typeface="Times New Roman"/>
                <a:cs typeface="Times New Roman"/>
                <a:sym typeface="Times New Roman"/>
              </a:rPr>
              <a:t>INsert</a:t>
            </a:r>
          </a:p>
          <a:p>
            <a:pPr lvl="0">
              <a:spcBef>
                <a:spcPts val="0"/>
              </a:spcBef>
              <a:buClr>
                <a:schemeClr val="dk1"/>
              </a:buClr>
              <a:buSzPct val="91666"/>
              <a:buFont typeface="Arial"/>
              <a:buNone/>
            </a:pPr>
            <a:r>
              <a:rPr baseline="30000" sz="1200" lang="en">
                <a:solidFill>
                  <a:srgbClr val="FFFFFF"/>
                </a:solidFill>
                <a:latin typeface="Times New Roman"/>
                <a:ea typeface="Times New Roman"/>
                <a:cs typeface="Times New Roman"/>
                <a:sym typeface="Times New Roman"/>
              </a:rPr>
              <a:t>3</a:t>
            </a:r>
            <a:r>
              <a:rPr lang="en">
                <a:solidFill>
                  <a:srgbClr val="FFFFFF"/>
                </a:solidFill>
                <a:latin typeface="Times New Roman"/>
                <a:ea typeface="Times New Roman"/>
                <a:cs typeface="Times New Roman"/>
                <a:sym typeface="Times New Roman"/>
              </a:rPr>
              <a:t> </a:t>
            </a:r>
            <a:r>
              <a:rPr sz="1200" lang="en">
                <a:solidFill>
                  <a:srgbClr val="FFFFFF"/>
                </a:solidFill>
                <a:latin typeface="Times New Roman"/>
                <a:ea typeface="Times New Roman"/>
                <a:cs typeface="Times New Roman"/>
                <a:sym typeface="Times New Roman"/>
              </a:rPr>
              <a:t>INterpret</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1" name="Shape 61"/>
        <p:cNvGrpSpPr/>
        <p:nvPr/>
      </p:nvGrpSpPr>
      <p:grpSpPr>
        <a:xfrm>
          <a:off y="0" x="0"/>
          <a:ext cy="0" cx="0"/>
          <a:chOff y="0" x="0"/>
          <a:chExt cy="0" cx="0"/>
        </a:xfrm>
      </p:grpSpPr>
      <p:sp>
        <p:nvSpPr>
          <p:cNvPr id="62" name="Shape 62"/>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lang="en"/>
              <a:t>Findings</a:t>
            </a:r>
          </a:p>
        </p:txBody>
      </p:sp>
      <p:sp>
        <p:nvSpPr>
          <p:cNvPr id="63" name="Shape 63"/>
          <p:cNvSpPr txBox="1"/>
          <p:nvPr>
            <p:ph idx="1" type="body"/>
          </p:nvPr>
        </p:nvSpPr>
        <p:spPr>
          <a:xfrm>
            <a:off y="1200150" x="457200"/>
            <a:ext cy="3725699" cx="8229600"/>
          </a:xfrm>
          <a:prstGeom prst="rect">
            <a:avLst/>
          </a:prstGeom>
        </p:spPr>
        <p:txBody>
          <a:bodyPr bIns="91425" rIns="91425" lIns="91425" tIns="91425" anchor="t" anchorCtr="0">
            <a:noAutofit/>
          </a:bodyPr>
          <a:lstStyle/>
          <a:p>
            <a:pPr rtl="0">
              <a:spcBef>
                <a:spcPts val="0"/>
              </a:spcBef>
              <a:buNone/>
            </a:pPr>
            <a:r>
              <a:rPr sz="1400" lang="en">
                <a:latin typeface="Times New Roman"/>
                <a:ea typeface="Times New Roman"/>
                <a:cs typeface="Times New Roman"/>
                <a:sym typeface="Times New Roman"/>
              </a:rPr>
              <a:t>During class throughout the past 2 weeks I have been observing my how my professors act towards the students and in general. </a:t>
            </a:r>
          </a:p>
          <a:p>
            <a:pPr rtl="0">
              <a:spcBef>
                <a:spcPts val="0"/>
              </a:spcBef>
              <a:buNone/>
            </a:pPr>
            <a:r>
              <a:rPr sz="1400" lang="en">
                <a:latin typeface="Times New Roman"/>
                <a:ea typeface="Times New Roman"/>
                <a:cs typeface="Times New Roman"/>
                <a:sym typeface="Times New Roman"/>
              </a:rPr>
              <a:t>I have two kinds of professors: ones with a more stern and unapproachable personality and ones with an inviting and friendly personality.</a:t>
            </a:r>
          </a:p>
          <a:p>
            <a:pPr rtl="0">
              <a:spcBef>
                <a:spcPts val="0"/>
              </a:spcBef>
              <a:buNone/>
            </a:pPr>
            <a:r>
              <a:rPr sz="1400" lang="en">
                <a:latin typeface="Times New Roman"/>
                <a:ea typeface="Times New Roman"/>
                <a:cs typeface="Times New Roman"/>
                <a:sym typeface="Times New Roman"/>
              </a:rPr>
              <a:t>As I sit in the classes with the more stern professors I observed that the students were more unwilling to answer questions aloud and ask questions to the professor. I saw some students lean to the person next to them and ask them their question instead of asking the professor. It is an overall more tense environment.</a:t>
            </a:r>
          </a:p>
          <a:p>
            <a:pPr rtl="0">
              <a:spcBef>
                <a:spcPts val="0"/>
              </a:spcBef>
              <a:buNone/>
            </a:pPr>
            <a:r>
              <a:rPr sz="1400" lang="en">
                <a:latin typeface="Times New Roman"/>
                <a:ea typeface="Times New Roman"/>
                <a:cs typeface="Times New Roman"/>
                <a:sym typeface="Times New Roman"/>
              </a:rPr>
              <a:t>As I sit in the classes with the more approachable and friendly professors, the students are a lot more relaxed and willing to talk and ask questions to the professor.</a:t>
            </a:r>
          </a:p>
          <a:p>
            <a:pPr rtl="0" lvl="0">
              <a:spcBef>
                <a:spcPts val="0"/>
              </a:spcBef>
              <a:buNone/>
            </a:pPr>
            <a:r>
              <a:t/>
            </a:r>
            <a:endParaRPr sz="1400">
              <a:latin typeface="Times New Roman"/>
              <a:ea typeface="Times New Roman"/>
              <a:cs typeface="Times New Roman"/>
              <a:sym typeface="Times New Roman"/>
            </a:endParaRPr>
          </a:p>
          <a:p>
            <a:pPr>
              <a:spcBef>
                <a:spcPts val="0"/>
              </a:spcBef>
              <a:buNone/>
            </a:pPr>
            <a:r>
              <a:t/>
            </a:r>
            <a:endParaRPr sz="1400">
              <a:latin typeface="Times New Roman"/>
              <a:ea typeface="Times New Roman"/>
              <a:cs typeface="Times New Roman"/>
              <a:sym typeface="Times New Roman"/>
            </a:endParaRP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7" name="Shape 67"/>
        <p:cNvGrpSpPr/>
        <p:nvPr/>
      </p:nvGrpSpPr>
      <p:grpSpPr>
        <a:xfrm>
          <a:off y="0" x="0"/>
          <a:ext cy="0" cx="0"/>
          <a:chOff y="0" x="0"/>
          <a:chExt cy="0" cx="0"/>
        </a:xfrm>
      </p:grpSpPr>
      <p:sp>
        <p:nvSpPr>
          <p:cNvPr id="68" name="Shape 68"/>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lang="en"/>
              <a:t>Findings</a:t>
            </a:r>
          </a:p>
        </p:txBody>
      </p:sp>
      <p:sp>
        <p:nvSpPr>
          <p:cNvPr id="69" name="Shape 69"/>
          <p:cNvSpPr txBox="1"/>
          <p:nvPr>
            <p:ph idx="1" type="body"/>
          </p:nvPr>
        </p:nvSpPr>
        <p:spPr>
          <a:xfrm>
            <a:off y="974825" x="310225"/>
            <a:ext cy="3725699" cx="8229600"/>
          </a:xfrm>
          <a:prstGeom prst="rect">
            <a:avLst/>
          </a:prstGeom>
        </p:spPr>
        <p:txBody>
          <a:bodyPr bIns="91425" rIns="91425" lIns="91425" tIns="91425" anchor="t" anchorCtr="0">
            <a:noAutofit/>
          </a:bodyPr>
          <a:lstStyle/>
          <a:p>
            <a:pPr rtl="0">
              <a:spcBef>
                <a:spcPts val="0"/>
              </a:spcBef>
              <a:buNone/>
            </a:pPr>
            <a:r>
              <a:rPr u="sng" b="1" sz="1400" lang="en">
                <a:latin typeface="Times New Roman"/>
                <a:ea typeface="Times New Roman"/>
                <a:cs typeface="Times New Roman"/>
                <a:sym typeface="Times New Roman"/>
              </a:rPr>
              <a:t>I interviewed two students about this topic:</a:t>
            </a:r>
            <a:r>
              <a:rPr baseline="30000" sz="1200" lang="en">
                <a:solidFill>
                  <a:srgbClr val="FFFFFF"/>
                </a:solidFill>
                <a:latin typeface="Times New Roman"/>
                <a:ea typeface="Times New Roman"/>
                <a:cs typeface="Times New Roman"/>
                <a:sym typeface="Times New Roman"/>
              </a:rPr>
              <a:t>1</a:t>
            </a:r>
          </a:p>
          <a:p>
            <a:pPr>
              <a:spcBef>
                <a:spcPts val="0"/>
              </a:spcBef>
              <a:buNone/>
            </a:pPr>
            <a:r>
              <a:t/>
            </a:r>
            <a:endParaRPr sz="1200">
              <a:latin typeface="Times New Roman"/>
              <a:ea typeface="Times New Roman"/>
              <a:cs typeface="Times New Roman"/>
              <a:sym typeface="Times New Roman"/>
            </a:endParaRPr>
          </a:p>
        </p:txBody>
      </p:sp>
      <p:sp>
        <p:nvSpPr>
          <p:cNvPr id="70" name="Shape 70"/>
          <p:cNvSpPr txBox="1"/>
          <p:nvPr/>
        </p:nvSpPr>
        <p:spPr>
          <a:xfrm>
            <a:off y="1340225" x="568225"/>
            <a:ext cy="3360300" cx="3654299"/>
          </a:xfrm>
          <a:prstGeom prst="rect">
            <a:avLst/>
          </a:prstGeom>
          <a:noFill/>
          <a:ln>
            <a:noFill/>
          </a:ln>
        </p:spPr>
        <p:txBody>
          <a:bodyPr bIns="91425" rIns="91425" lIns="91425" tIns="91425" anchor="t" anchorCtr="0">
            <a:noAutofit/>
          </a:bodyPr>
          <a:lstStyle/>
          <a:p>
            <a:pPr rtl="0">
              <a:spcBef>
                <a:spcPts val="0"/>
              </a:spcBef>
              <a:buNone/>
            </a:pPr>
            <a:r>
              <a:rPr sz="1100" lang="en">
                <a:solidFill>
                  <a:srgbClr val="FFFFFF"/>
                </a:solidFill>
                <a:latin typeface="Times New Roman"/>
                <a:ea typeface="Times New Roman"/>
                <a:cs typeface="Times New Roman"/>
                <a:sym typeface="Times New Roman"/>
              </a:rPr>
              <a:t>Q: Would a teacher being approachable make you more comfortable in the classroom than a teacher that is not approachable?</a:t>
            </a:r>
          </a:p>
          <a:p>
            <a:pPr rtl="0">
              <a:spcBef>
                <a:spcPts val="0"/>
              </a:spcBef>
              <a:buNone/>
            </a:pPr>
            <a:r>
              <a:rPr sz="1100" lang="en">
                <a:solidFill>
                  <a:srgbClr val="FFFFFF"/>
                </a:solidFill>
                <a:latin typeface="Times New Roman"/>
                <a:ea typeface="Times New Roman"/>
                <a:cs typeface="Times New Roman"/>
                <a:sym typeface="Times New Roman"/>
              </a:rPr>
              <a:t>A:Yes. I like relaxed teachers opposed to strict ones.</a:t>
            </a:r>
          </a:p>
          <a:p>
            <a:pPr rtl="0">
              <a:spcBef>
                <a:spcPts val="0"/>
              </a:spcBef>
              <a:buNone/>
            </a:pPr>
            <a:r>
              <a:t/>
            </a:r>
            <a:endParaRPr sz="1100">
              <a:solidFill>
                <a:srgbClr val="FFFFFF"/>
              </a:solidFill>
              <a:latin typeface="Times New Roman"/>
              <a:ea typeface="Times New Roman"/>
              <a:cs typeface="Times New Roman"/>
              <a:sym typeface="Times New Roman"/>
            </a:endParaRPr>
          </a:p>
          <a:p>
            <a:pPr rtl="0">
              <a:spcBef>
                <a:spcPts val="0"/>
              </a:spcBef>
              <a:buNone/>
            </a:pPr>
            <a:r>
              <a:rPr sz="1100" lang="en">
                <a:solidFill>
                  <a:srgbClr val="FFFFFF"/>
                </a:solidFill>
                <a:latin typeface="Times New Roman"/>
                <a:ea typeface="Times New Roman"/>
                <a:cs typeface="Times New Roman"/>
                <a:sym typeface="Times New Roman"/>
              </a:rPr>
              <a:t>Q: How has positive teacher immediacy helped your academics in your learning experience?</a:t>
            </a:r>
          </a:p>
          <a:p>
            <a:pPr rtl="0">
              <a:spcBef>
                <a:spcPts val="0"/>
              </a:spcBef>
              <a:buNone/>
            </a:pPr>
            <a:r>
              <a:rPr sz="1100" lang="en">
                <a:solidFill>
                  <a:srgbClr val="FFFFFF"/>
                </a:solidFill>
                <a:latin typeface="Times New Roman"/>
                <a:ea typeface="Times New Roman"/>
                <a:cs typeface="Times New Roman"/>
                <a:sym typeface="Times New Roman"/>
              </a:rPr>
              <a:t>A: When I have teachers I like, I’m more inclined to seek help from them or have them re-explain something which helped me understand more.</a:t>
            </a:r>
          </a:p>
          <a:p>
            <a:pPr rtl="0">
              <a:spcBef>
                <a:spcPts val="0"/>
              </a:spcBef>
              <a:buNone/>
            </a:pPr>
            <a:r>
              <a:t/>
            </a:r>
            <a:endParaRPr sz="1100">
              <a:solidFill>
                <a:srgbClr val="FFFFFF"/>
              </a:solidFill>
              <a:latin typeface="Times New Roman"/>
              <a:ea typeface="Times New Roman"/>
              <a:cs typeface="Times New Roman"/>
              <a:sym typeface="Times New Roman"/>
            </a:endParaRPr>
          </a:p>
          <a:p>
            <a:pPr rtl="0">
              <a:spcBef>
                <a:spcPts val="0"/>
              </a:spcBef>
              <a:buNone/>
            </a:pPr>
            <a:r>
              <a:rPr sz="1100" lang="en">
                <a:solidFill>
                  <a:srgbClr val="FFFFFF"/>
                </a:solidFill>
                <a:latin typeface="Times New Roman"/>
                <a:ea typeface="Times New Roman"/>
                <a:cs typeface="Times New Roman"/>
                <a:sym typeface="Times New Roman"/>
              </a:rPr>
              <a:t>Q: If you were to not like a teacher, would you be hesitant to go to his/her office hours?</a:t>
            </a:r>
          </a:p>
          <a:p>
            <a:pPr rtl="0">
              <a:spcBef>
                <a:spcPts val="0"/>
              </a:spcBef>
              <a:buNone/>
            </a:pPr>
            <a:r>
              <a:rPr sz="1100" lang="en">
                <a:solidFill>
                  <a:srgbClr val="FFFFFF"/>
                </a:solidFill>
                <a:latin typeface="Times New Roman"/>
                <a:ea typeface="Times New Roman"/>
                <a:cs typeface="Times New Roman"/>
                <a:sym typeface="Times New Roman"/>
              </a:rPr>
              <a:t>A: Yes, first I would seek help from a student in the same class. If I totally did not understand it and my classmate couldn’t help, I would go to the office hours.</a:t>
            </a:r>
          </a:p>
          <a:p>
            <a:pPr rtl="0">
              <a:spcBef>
                <a:spcPts val="0"/>
              </a:spcBef>
              <a:buNone/>
            </a:pPr>
            <a:r>
              <a:t/>
            </a:r>
            <a:endParaRPr sz="1100">
              <a:solidFill>
                <a:srgbClr val="FFFFFF"/>
              </a:solidFill>
              <a:latin typeface="Times New Roman"/>
              <a:ea typeface="Times New Roman"/>
              <a:cs typeface="Times New Roman"/>
              <a:sym typeface="Times New Roman"/>
            </a:endParaRPr>
          </a:p>
          <a:p>
            <a:pPr rtl="0">
              <a:spcBef>
                <a:spcPts val="0"/>
              </a:spcBef>
              <a:buNone/>
            </a:pPr>
            <a:r>
              <a:rPr sz="1100" lang="en">
                <a:solidFill>
                  <a:srgbClr val="FFFFFF"/>
                </a:solidFill>
                <a:latin typeface="Times New Roman"/>
                <a:ea typeface="Times New Roman"/>
                <a:cs typeface="Times New Roman"/>
                <a:sym typeface="Times New Roman"/>
              </a:rPr>
              <a:t>Q: How comfortable would you be asking a question aloud in the classroom if your teacher was unfriendly?</a:t>
            </a:r>
          </a:p>
          <a:p>
            <a:pPr rtl="0">
              <a:spcBef>
                <a:spcPts val="0"/>
              </a:spcBef>
              <a:buNone/>
            </a:pPr>
            <a:r>
              <a:rPr sz="1100" lang="en">
                <a:solidFill>
                  <a:srgbClr val="FFFFFF"/>
                </a:solidFill>
                <a:latin typeface="Times New Roman"/>
                <a:ea typeface="Times New Roman"/>
                <a:cs typeface="Times New Roman"/>
                <a:sym typeface="Times New Roman"/>
              </a:rPr>
              <a:t>A: Not very comfortable. I feel like they wouldn’t make an effort to help me understand.</a:t>
            </a:r>
            <a:r>
              <a:rPr baseline="30000" sz="1200" lang="en">
                <a:solidFill>
                  <a:srgbClr val="FFFFFF"/>
                </a:solidFill>
                <a:latin typeface="Times New Roman"/>
                <a:ea typeface="Times New Roman"/>
                <a:cs typeface="Times New Roman"/>
                <a:sym typeface="Times New Roman"/>
              </a:rPr>
              <a:t>2</a:t>
            </a:r>
          </a:p>
          <a:p>
            <a:pPr rtl="0">
              <a:spcBef>
                <a:spcPts val="0"/>
              </a:spcBef>
              <a:buNone/>
            </a:pPr>
            <a:r>
              <a:t/>
            </a:r>
            <a:endParaRPr sz="1100">
              <a:solidFill>
                <a:srgbClr val="FFFFFF"/>
              </a:solidFill>
              <a:latin typeface="Times New Roman"/>
              <a:ea typeface="Times New Roman"/>
              <a:cs typeface="Times New Roman"/>
              <a:sym typeface="Times New Roman"/>
            </a:endParaRPr>
          </a:p>
          <a:p>
            <a:pPr>
              <a:spcBef>
                <a:spcPts val="0"/>
              </a:spcBef>
              <a:buNone/>
            </a:pPr>
            <a:r>
              <a:t/>
            </a:r>
            <a:endParaRPr sz="1100">
              <a:solidFill>
                <a:srgbClr val="FFFFFF"/>
              </a:solidFill>
              <a:latin typeface="Times New Roman"/>
              <a:ea typeface="Times New Roman"/>
              <a:cs typeface="Times New Roman"/>
              <a:sym typeface="Times New Roman"/>
            </a:endParaRPr>
          </a:p>
        </p:txBody>
      </p:sp>
      <p:sp>
        <p:nvSpPr>
          <p:cNvPr id="71" name="Shape 71"/>
          <p:cNvSpPr txBox="1"/>
          <p:nvPr/>
        </p:nvSpPr>
        <p:spPr>
          <a:xfrm>
            <a:off y="1340225" x="4829975"/>
            <a:ext cy="3654599" cx="3791400"/>
          </a:xfrm>
          <a:prstGeom prst="rect">
            <a:avLst/>
          </a:prstGeom>
          <a:noFill/>
          <a:ln>
            <a:noFill/>
          </a:ln>
        </p:spPr>
        <p:txBody>
          <a:bodyPr bIns="91425" rIns="91425" lIns="91425" tIns="91425" anchor="t" anchorCtr="0">
            <a:noAutofit/>
          </a:bodyPr>
          <a:lstStyle/>
          <a:p>
            <a:pPr rtl="0" lvl="0">
              <a:spcBef>
                <a:spcPts val="0"/>
              </a:spcBef>
              <a:buNone/>
            </a:pPr>
            <a:r>
              <a:rPr sz="1100" lang="en">
                <a:solidFill>
                  <a:srgbClr val="FFFFFF"/>
                </a:solidFill>
                <a:latin typeface="Times New Roman"/>
                <a:ea typeface="Times New Roman"/>
                <a:cs typeface="Times New Roman"/>
                <a:sym typeface="Times New Roman"/>
              </a:rPr>
              <a:t>Q: Would a teacher being approachable make you more comfortable in the classroom than a teacher that is not approachable?</a:t>
            </a:r>
          </a:p>
          <a:p>
            <a:pPr rtl="0" lvl="0">
              <a:spcBef>
                <a:spcPts val="0"/>
              </a:spcBef>
              <a:buNone/>
            </a:pPr>
            <a:r>
              <a:rPr sz="1100" lang="en">
                <a:solidFill>
                  <a:srgbClr val="FFFFFF"/>
                </a:solidFill>
                <a:latin typeface="Times New Roman"/>
                <a:ea typeface="Times New Roman"/>
                <a:cs typeface="Times New Roman"/>
                <a:sym typeface="Times New Roman"/>
              </a:rPr>
              <a:t>A: Yes, if I had a teacher who is not approachable I would feel that I wouldn’t be able to ask questions or be my complete self in the class.</a:t>
            </a:r>
          </a:p>
          <a:p>
            <a:pPr rtl="0" lvl="0">
              <a:spcBef>
                <a:spcPts val="0"/>
              </a:spcBef>
              <a:buNone/>
            </a:pPr>
            <a:r>
              <a:t/>
            </a:r>
            <a:endParaRPr sz="1100">
              <a:solidFill>
                <a:srgbClr val="FFFFFF"/>
              </a:solidFill>
              <a:latin typeface="Times New Roman"/>
              <a:ea typeface="Times New Roman"/>
              <a:cs typeface="Times New Roman"/>
              <a:sym typeface="Times New Roman"/>
            </a:endParaRPr>
          </a:p>
          <a:p>
            <a:pPr rtl="0" lvl="0">
              <a:spcBef>
                <a:spcPts val="0"/>
              </a:spcBef>
              <a:buNone/>
            </a:pPr>
            <a:r>
              <a:rPr sz="1100" lang="en">
                <a:solidFill>
                  <a:srgbClr val="FFFFFF"/>
                </a:solidFill>
                <a:latin typeface="Times New Roman"/>
                <a:ea typeface="Times New Roman"/>
                <a:cs typeface="Times New Roman"/>
                <a:sym typeface="Times New Roman"/>
              </a:rPr>
              <a:t>Q: How has positive teacher immediacy helped your academics in your learning experience?</a:t>
            </a:r>
          </a:p>
          <a:p>
            <a:pPr rtl="0" lvl="0">
              <a:spcBef>
                <a:spcPts val="0"/>
              </a:spcBef>
              <a:buNone/>
            </a:pPr>
            <a:r>
              <a:rPr sz="1100" lang="en">
                <a:solidFill>
                  <a:srgbClr val="FFFFFF"/>
                </a:solidFill>
                <a:latin typeface="Times New Roman"/>
                <a:ea typeface="Times New Roman"/>
                <a:cs typeface="Times New Roman"/>
                <a:sym typeface="Times New Roman"/>
              </a:rPr>
              <a:t>A: Teacher immediacy is important. When I have a teacher that knows everyone’s name or is polite and respectful, I feel that they care more about their students.</a:t>
            </a:r>
          </a:p>
          <a:p>
            <a:pPr rtl="0" lvl="0">
              <a:spcBef>
                <a:spcPts val="0"/>
              </a:spcBef>
              <a:buNone/>
            </a:pPr>
            <a:r>
              <a:t/>
            </a:r>
            <a:endParaRPr sz="1100">
              <a:solidFill>
                <a:srgbClr val="FFFFFF"/>
              </a:solidFill>
              <a:latin typeface="Times New Roman"/>
              <a:ea typeface="Times New Roman"/>
              <a:cs typeface="Times New Roman"/>
              <a:sym typeface="Times New Roman"/>
            </a:endParaRPr>
          </a:p>
          <a:p>
            <a:pPr rtl="0" lvl="0">
              <a:spcBef>
                <a:spcPts val="0"/>
              </a:spcBef>
              <a:buNone/>
            </a:pPr>
            <a:r>
              <a:rPr sz="1100" lang="en">
                <a:solidFill>
                  <a:srgbClr val="FFFFFF"/>
                </a:solidFill>
                <a:latin typeface="Times New Roman"/>
                <a:ea typeface="Times New Roman"/>
                <a:cs typeface="Times New Roman"/>
                <a:sym typeface="Times New Roman"/>
              </a:rPr>
              <a:t>Q: If you were to not like a teacher, would you be hesitant to go to his/her office hours?</a:t>
            </a:r>
          </a:p>
          <a:p>
            <a:pPr rtl="0" lvl="0">
              <a:spcBef>
                <a:spcPts val="0"/>
              </a:spcBef>
              <a:buNone/>
            </a:pPr>
            <a:r>
              <a:rPr sz="1100" lang="en">
                <a:solidFill>
                  <a:srgbClr val="FFFFFF"/>
                </a:solidFill>
                <a:latin typeface="Times New Roman"/>
                <a:ea typeface="Times New Roman"/>
                <a:cs typeface="Times New Roman"/>
                <a:sym typeface="Times New Roman"/>
              </a:rPr>
              <a:t>A: Yes.</a:t>
            </a:r>
          </a:p>
          <a:p>
            <a:pPr rtl="0" lvl="0">
              <a:spcBef>
                <a:spcPts val="0"/>
              </a:spcBef>
              <a:buNone/>
            </a:pPr>
            <a:r>
              <a:t/>
            </a:r>
            <a:endParaRPr sz="1100">
              <a:solidFill>
                <a:srgbClr val="FFFFFF"/>
              </a:solidFill>
              <a:latin typeface="Times New Roman"/>
              <a:ea typeface="Times New Roman"/>
              <a:cs typeface="Times New Roman"/>
              <a:sym typeface="Times New Roman"/>
            </a:endParaRPr>
          </a:p>
          <a:p>
            <a:pPr rtl="0" lvl="0">
              <a:spcBef>
                <a:spcPts val="0"/>
              </a:spcBef>
              <a:buNone/>
            </a:pPr>
            <a:r>
              <a:rPr sz="1100" lang="en">
                <a:solidFill>
                  <a:srgbClr val="FFFFFF"/>
                </a:solidFill>
                <a:latin typeface="Times New Roman"/>
                <a:ea typeface="Times New Roman"/>
                <a:cs typeface="Times New Roman"/>
                <a:sym typeface="Times New Roman"/>
              </a:rPr>
              <a:t>Q: How comfortable would you be asking a question aloud in the classroom if your teacher was unfriendly?</a:t>
            </a:r>
          </a:p>
          <a:p>
            <a:pPr rtl="0" lvl="0">
              <a:spcBef>
                <a:spcPts val="0"/>
              </a:spcBef>
              <a:buNone/>
            </a:pPr>
            <a:r>
              <a:rPr sz="1100" lang="en">
                <a:solidFill>
                  <a:srgbClr val="FFFFFF"/>
                </a:solidFill>
                <a:latin typeface="Times New Roman"/>
                <a:ea typeface="Times New Roman"/>
                <a:cs typeface="Times New Roman"/>
                <a:sym typeface="Times New Roman"/>
              </a:rPr>
              <a:t>A: Not comfortable, I would feel that they would think I’m stupid or not paying attention.</a:t>
            </a:r>
            <a:r>
              <a:rPr baseline="30000" sz="1200" lang="en">
                <a:solidFill>
                  <a:srgbClr val="FFFFFF"/>
                </a:solidFill>
                <a:latin typeface="Times New Roman"/>
                <a:ea typeface="Times New Roman"/>
                <a:cs typeface="Times New Roman"/>
                <a:sym typeface="Times New Roman"/>
              </a:rPr>
              <a:t>2</a:t>
            </a: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5" name="Shape 75"/>
        <p:cNvGrpSpPr/>
        <p:nvPr/>
      </p:nvGrpSpPr>
      <p:grpSpPr>
        <a:xfrm>
          <a:off y="0" x="0"/>
          <a:ext cy="0" cx="0"/>
          <a:chOff y="0" x="0"/>
          <a:chExt cy="0" cx="0"/>
        </a:xfrm>
      </p:grpSpPr>
      <p:sp>
        <p:nvSpPr>
          <p:cNvPr id="76" name="Shape 76"/>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lang="en"/>
              <a:t>Findings</a:t>
            </a:r>
          </a:p>
        </p:txBody>
      </p:sp>
      <p:sp>
        <p:nvSpPr>
          <p:cNvPr id="77" name="Shape 77"/>
          <p:cNvSpPr txBox="1"/>
          <p:nvPr>
            <p:ph idx="1" type="body"/>
          </p:nvPr>
        </p:nvSpPr>
        <p:spPr>
          <a:xfrm>
            <a:off y="1200150" x="457200"/>
            <a:ext cy="3725699" cx="8229600"/>
          </a:xfrm>
          <a:prstGeom prst="rect">
            <a:avLst/>
          </a:prstGeom>
        </p:spPr>
        <p:txBody>
          <a:bodyPr bIns="91425" rIns="91425" lIns="91425" tIns="91425" anchor="t" anchorCtr="0">
            <a:noAutofit/>
          </a:bodyPr>
          <a:lstStyle/>
          <a:p>
            <a:pPr>
              <a:spcBef>
                <a:spcPts val="0"/>
              </a:spcBef>
              <a:buNone/>
            </a:pPr>
            <a:r>
              <a:rPr sz="1400" lang="en">
                <a:latin typeface="Times New Roman"/>
                <a:ea typeface="Times New Roman"/>
                <a:cs typeface="Times New Roman"/>
                <a:sym typeface="Times New Roman"/>
              </a:rPr>
              <a:t>The students I interviewed both prefer relaxed teachers opposed to uptight ones. They both feel more comfortable asking questions in the classroom when the teacher is friendly. I feel like this is because the students may feel judged when asking unfriendly teachers questions about the work. The students I interviewed also would be hesitant to see the professor at his/her office hours.</a:t>
            </a:r>
            <a:r>
              <a:rPr baseline="30000" sz="1200" lang="en">
                <a:solidFill>
                  <a:srgbClr val="FFFFFF"/>
                </a:solidFill>
                <a:latin typeface="Times New Roman"/>
                <a:ea typeface="Times New Roman"/>
                <a:cs typeface="Times New Roman"/>
                <a:sym typeface="Times New Roman"/>
              </a:rPr>
              <a:t>3</a:t>
            </a:r>
          </a:p>
        </p:txBody>
      </p:sp>
      <p:sp>
        <p:nvSpPr>
          <p:cNvPr id="78" name="Shape 78"/>
          <p:cNvSpPr txBox="1"/>
          <p:nvPr/>
        </p:nvSpPr>
        <p:spPr>
          <a:xfrm>
            <a:off y="3644525" x="519250"/>
            <a:ext cy="1244399" cx="1371599"/>
          </a:xfrm>
          <a:prstGeom prst="rect">
            <a:avLst/>
          </a:prstGeom>
          <a:noFill/>
          <a:ln>
            <a:noFill/>
          </a:ln>
        </p:spPr>
        <p:txBody>
          <a:bodyPr bIns="91425" rIns="91425" lIns="91425" tIns="91425" anchor="t" anchorCtr="0">
            <a:noAutofit/>
          </a:bodyPr>
          <a:lstStyle/>
          <a:p>
            <a:pPr>
              <a:spcBef>
                <a:spcPts val="0"/>
              </a:spcBef>
              <a:buNone/>
            </a:pPr>
            <a:r>
              <a:t/>
            </a:r>
            <a:endParaRPr/>
          </a:p>
        </p:txBody>
      </p:sp>
      <p:sp>
        <p:nvSpPr>
          <p:cNvPr id="79" name="Shape 79"/>
          <p:cNvSpPr txBox="1"/>
          <p:nvPr/>
        </p:nvSpPr>
        <p:spPr>
          <a:xfrm>
            <a:off y="3664125" x="587825"/>
            <a:ext cy="1165799" cx="1352100"/>
          </a:xfrm>
          <a:prstGeom prst="rect">
            <a:avLst/>
          </a:prstGeom>
          <a:noFill/>
          <a:ln>
            <a:noFill/>
          </a:ln>
        </p:spPr>
        <p:txBody>
          <a:bodyPr bIns="91425" rIns="91425" lIns="91425" tIns="91425" anchor="t" anchorCtr="0">
            <a:noAutofit/>
          </a:bodyPr>
          <a:lstStyle/>
          <a:p>
            <a:pPr rtl="0" lvl="0">
              <a:spcBef>
                <a:spcPts val="0"/>
              </a:spcBef>
              <a:buClr>
                <a:schemeClr val="dk1"/>
              </a:buClr>
              <a:buSzPct val="91666"/>
              <a:buFont typeface="Arial"/>
              <a:buNone/>
            </a:pPr>
            <a:r>
              <a:rPr baseline="30000" sz="1200" lang="en">
                <a:solidFill>
                  <a:srgbClr val="FFFFFF"/>
                </a:solidFill>
                <a:latin typeface="Times New Roman"/>
                <a:ea typeface="Times New Roman"/>
                <a:cs typeface="Times New Roman"/>
                <a:sym typeface="Times New Roman"/>
              </a:rPr>
              <a:t>1</a:t>
            </a:r>
            <a:r>
              <a:rPr lang="en">
                <a:solidFill>
                  <a:srgbClr val="FFFFFF"/>
                </a:solidFill>
                <a:latin typeface="Times New Roman"/>
                <a:ea typeface="Times New Roman"/>
                <a:cs typeface="Times New Roman"/>
                <a:sym typeface="Times New Roman"/>
              </a:rPr>
              <a:t> </a:t>
            </a:r>
            <a:r>
              <a:rPr sz="1200" lang="en">
                <a:solidFill>
                  <a:srgbClr val="FFFFFF"/>
                </a:solidFill>
                <a:latin typeface="Times New Roman"/>
                <a:ea typeface="Times New Roman"/>
                <a:cs typeface="Times New Roman"/>
                <a:sym typeface="Times New Roman"/>
              </a:rPr>
              <a:t>INtroduce</a:t>
            </a:r>
          </a:p>
          <a:p>
            <a:pPr rtl="0" lvl="0">
              <a:spcBef>
                <a:spcPts val="0"/>
              </a:spcBef>
              <a:buClr>
                <a:schemeClr val="dk1"/>
              </a:buClr>
              <a:buSzPct val="91666"/>
              <a:buFont typeface="Arial"/>
              <a:buNone/>
            </a:pPr>
            <a:r>
              <a:rPr baseline="30000" sz="1200" lang="en">
                <a:solidFill>
                  <a:srgbClr val="FFFFFF"/>
                </a:solidFill>
                <a:latin typeface="Times New Roman"/>
                <a:ea typeface="Times New Roman"/>
                <a:cs typeface="Times New Roman"/>
                <a:sym typeface="Times New Roman"/>
              </a:rPr>
              <a:t>2</a:t>
            </a:r>
            <a:r>
              <a:rPr lang="en">
                <a:solidFill>
                  <a:srgbClr val="FFFFFF"/>
                </a:solidFill>
                <a:latin typeface="Times New Roman"/>
                <a:ea typeface="Times New Roman"/>
                <a:cs typeface="Times New Roman"/>
                <a:sym typeface="Times New Roman"/>
              </a:rPr>
              <a:t> </a:t>
            </a:r>
            <a:r>
              <a:rPr sz="1200" lang="en">
                <a:solidFill>
                  <a:srgbClr val="FFFFFF"/>
                </a:solidFill>
                <a:latin typeface="Times New Roman"/>
                <a:ea typeface="Times New Roman"/>
                <a:cs typeface="Times New Roman"/>
                <a:sym typeface="Times New Roman"/>
              </a:rPr>
              <a:t>INsert</a:t>
            </a:r>
          </a:p>
          <a:p>
            <a:pPr lvl="0">
              <a:spcBef>
                <a:spcPts val="0"/>
              </a:spcBef>
              <a:buClr>
                <a:schemeClr val="dk1"/>
              </a:buClr>
              <a:buSzPct val="91666"/>
              <a:buFont typeface="Arial"/>
              <a:buNone/>
            </a:pPr>
            <a:r>
              <a:rPr baseline="30000" sz="1200" lang="en">
                <a:solidFill>
                  <a:srgbClr val="FFFFFF"/>
                </a:solidFill>
                <a:latin typeface="Times New Roman"/>
                <a:ea typeface="Times New Roman"/>
                <a:cs typeface="Times New Roman"/>
                <a:sym typeface="Times New Roman"/>
              </a:rPr>
              <a:t>3</a:t>
            </a:r>
            <a:r>
              <a:rPr lang="en">
                <a:solidFill>
                  <a:srgbClr val="FFFFFF"/>
                </a:solidFill>
                <a:latin typeface="Times New Roman"/>
                <a:ea typeface="Times New Roman"/>
                <a:cs typeface="Times New Roman"/>
                <a:sym typeface="Times New Roman"/>
              </a:rPr>
              <a:t> </a:t>
            </a:r>
            <a:r>
              <a:rPr sz="1200" lang="en">
                <a:solidFill>
                  <a:srgbClr val="FFFFFF"/>
                </a:solidFill>
                <a:latin typeface="Times New Roman"/>
                <a:ea typeface="Times New Roman"/>
                <a:cs typeface="Times New Roman"/>
                <a:sym typeface="Times New Roman"/>
              </a:rPr>
              <a:t>INterpret</a:t>
            </a:r>
          </a:p>
        </p:txBody>
      </p:sp>
    </p:spTree>
  </p:cSld>
  <p:clrMapOvr>
    <a:masterClrMapping/>
  </p:clrMapOvr>
  <p:transition spd="slow">
    <p:cut/>
  </p:transition>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3" name="Shape 83"/>
        <p:cNvGrpSpPr/>
        <p:nvPr/>
      </p:nvGrpSpPr>
      <p:grpSpPr>
        <a:xfrm>
          <a:off y="0" x="0"/>
          <a:ext cy="0" cx="0"/>
          <a:chOff y="0" x="0"/>
          <a:chExt cy="0" cx="0"/>
        </a:xfrm>
      </p:grpSpPr>
      <p:sp>
        <p:nvSpPr>
          <p:cNvPr id="84" name="Shape 84"/>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lang="en"/>
              <a:t>Conclusion</a:t>
            </a:r>
          </a:p>
        </p:txBody>
      </p:sp>
      <p:sp>
        <p:nvSpPr>
          <p:cNvPr id="85" name="Shape 85"/>
          <p:cNvSpPr txBox="1"/>
          <p:nvPr>
            <p:ph idx="1" type="body"/>
          </p:nvPr>
        </p:nvSpPr>
        <p:spPr>
          <a:xfrm>
            <a:off y="1200150" x="457200"/>
            <a:ext cy="3725699" cx="8229600"/>
          </a:xfrm>
          <a:prstGeom prst="rect">
            <a:avLst/>
          </a:prstGeom>
        </p:spPr>
        <p:txBody>
          <a:bodyPr bIns="91425" rIns="91425" lIns="91425" tIns="91425" anchor="t" anchorCtr="0">
            <a:noAutofit/>
          </a:bodyPr>
          <a:lstStyle/>
          <a:p>
            <a:pPr rtl="0" lvl="0">
              <a:spcBef>
                <a:spcPts val="0"/>
              </a:spcBef>
              <a:buNone/>
            </a:pPr>
            <a:r>
              <a:rPr sz="1400" lang="en">
                <a:latin typeface="Times New Roman"/>
                <a:ea typeface="Times New Roman"/>
                <a:cs typeface="Times New Roman"/>
                <a:sym typeface="Times New Roman"/>
              </a:rPr>
              <a:t>Through the interviews that I conducted, I found that students feel uncomfortable in a tense classroom environment and not open to ask and answer questions aloud to the professor if they do not like them. If they like the professors, they are more willing to discuss questions they have with them. </a:t>
            </a:r>
          </a:p>
          <a:p>
            <a:pPr rtl="0" lvl="0">
              <a:spcBef>
                <a:spcPts val="0"/>
              </a:spcBef>
              <a:buNone/>
            </a:pPr>
            <a:r>
              <a:rPr sz="1400" lang="en">
                <a:latin typeface="Times New Roman"/>
                <a:ea typeface="Times New Roman"/>
                <a:cs typeface="Times New Roman"/>
                <a:sym typeface="Times New Roman"/>
              </a:rPr>
              <a:t>I saw this demonstrated when I observed my professors and classmates in my classes. When there was more tension in the room, everyone was almost silent and hesitant to ask questions. In the laid back classrooms, asking questions is encouraged and easier to participate in. The students don’t feel stupid or like they will be judged in the relaxed setting.</a:t>
            </a:r>
          </a:p>
          <a:p>
            <a:pPr rtl="0" lvl="0">
              <a:spcBef>
                <a:spcPts val="0"/>
              </a:spcBef>
              <a:buNone/>
            </a:pPr>
            <a:r>
              <a:rPr sz="1400" lang="en">
                <a:latin typeface="Times New Roman"/>
                <a:ea typeface="Times New Roman"/>
                <a:cs typeface="Times New Roman"/>
                <a:sym typeface="Times New Roman"/>
              </a:rPr>
              <a:t>With my findings I support </a:t>
            </a:r>
            <a:r>
              <a:rPr sz="1400" lang="en">
                <a:solidFill>
                  <a:srgbClr val="FFFFFF"/>
                </a:solidFill>
                <a:latin typeface="Times New Roman"/>
                <a:ea typeface="Times New Roman"/>
                <a:cs typeface="Times New Roman"/>
                <a:sym typeface="Times New Roman"/>
              </a:rPr>
              <a:t>Maulana, Opdenakker, Bosker, Allen, Witt, and Wheeless’s research studies. They found that teacher immediacy and approachableness is important to student success in the classroom. Asking questions if you don’t understand something is vital to getting good grades. If you don’t understand what you’re being taught, you’re more likely to not get a good grade and not do well on the homework.</a:t>
            </a:r>
          </a:p>
          <a:p>
            <a:pPr lvl="0">
              <a:spcBef>
                <a:spcPts val="0"/>
              </a:spcBef>
              <a:buNone/>
            </a:pPr>
            <a:r>
              <a:rPr sz="1400" lang="en">
                <a:solidFill>
                  <a:srgbClr val="FFFFFF"/>
                </a:solidFill>
                <a:latin typeface="Times New Roman"/>
                <a:ea typeface="Times New Roman"/>
                <a:cs typeface="Times New Roman"/>
                <a:sym typeface="Times New Roman"/>
              </a:rPr>
              <a:t>Healthy teacher-student interpersonal relationships are beneficial to students’ academics and overall performance in the classroom. It leads to better grades, better understanding, and a better learning experience in general. </a:t>
            </a:r>
          </a:p>
        </p:txBody>
      </p:sp>
    </p:spTree>
  </p:cSld>
  <p:clrMapOvr>
    <a:masterClrMapping/>
  </p:clrMapOvr>
  <p:transition spd="slow">
    <p:cut/>
  </p:transition>
</p:sld>
</file>

<file path=ppt/theme/theme1.xml><?xml version="1.0" encoding="utf-8"?>
<a:theme xmlns:a="http://schemas.openxmlformats.org/drawingml/2006/main" xmlns:r="http://schemas.openxmlformats.org/officeDocument/2006/relationships"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theme>
</file>

<file path=ppt/theme/theme2.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theme>
</file>

<file path=ppt/theme/theme3.xml><?xml version="1.0" encoding="utf-8"?>
<a:theme xmlns:a="http://schemas.openxmlformats.org/drawingml/2006/main" xmlns:r="http://schemas.openxmlformats.org/officeDocument/2006/relationships" name="dark-gradient">
  <a:themeElements>
    <a:clrScheme name="Custom 346">
      <a:dk1>
        <a:srgbClr val="000000"/>
      </a:dk1>
      <a:lt1>
        <a:srgbClr val="FFFFFF"/>
      </a:lt1>
      <a:dk2>
        <a:srgbClr val="4C4C4C"/>
      </a:dk2>
      <a:lt2>
        <a:srgbClr val="CCCCCC"/>
      </a:lt2>
      <a:accent1>
        <a:srgbClr val="89B4B8"/>
      </a:accent1>
      <a:accent2>
        <a:srgbClr val="AFA6CA"/>
      </a:accent2>
      <a:accent3>
        <a:srgbClr val="A5B492"/>
      </a:accent3>
      <a:accent4>
        <a:srgbClr val="E8CD6D"/>
      </a:accent4>
      <a:accent5>
        <a:srgbClr val="F4A447"/>
      </a:accent5>
      <a:accent6>
        <a:srgbClr val="D09D94"/>
      </a:accent6>
      <a:hlink>
        <a:srgbClr val="5EA7AA"/>
      </a:hlink>
      <a:folHlink>
        <a:srgbClr val="A295BE"/>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theme>
</file>